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313" r:id="rId4"/>
    <p:sldId id="278" r:id="rId5"/>
    <p:sldId id="280" r:id="rId6"/>
    <p:sldId id="316" r:id="rId7"/>
    <p:sldId id="301" r:id="rId8"/>
    <p:sldId id="314" r:id="rId9"/>
    <p:sldId id="258" r:id="rId10"/>
    <p:sldId id="304" r:id="rId11"/>
    <p:sldId id="259" r:id="rId12"/>
    <p:sldId id="281" r:id="rId13"/>
    <p:sldId id="282" r:id="rId14"/>
    <p:sldId id="310" r:id="rId15"/>
    <p:sldId id="283" r:id="rId16"/>
    <p:sldId id="261" r:id="rId17"/>
    <p:sldId id="315" r:id="rId18"/>
    <p:sldId id="291" r:id="rId19"/>
    <p:sldId id="285" r:id="rId20"/>
    <p:sldId id="287" r:id="rId21"/>
    <p:sldId id="306" r:id="rId22"/>
    <p:sldId id="302" r:id="rId23"/>
    <p:sldId id="308" r:id="rId24"/>
    <p:sldId id="307" r:id="rId25"/>
    <p:sldId id="303" r:id="rId26"/>
    <p:sldId id="296" r:id="rId27"/>
    <p:sldId id="309" r:id="rId28"/>
    <p:sldId id="260" r:id="rId29"/>
    <p:sldId id="311"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6591-2380-9BC5-9DB5-CE6F0C2C2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089AD82-3C7C-9946-49DD-916ACCFBE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D7D415B3-A784-F46A-227D-EC9F5CD3F9FB}"/>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5" name="Footer Placeholder 4">
            <a:extLst>
              <a:ext uri="{FF2B5EF4-FFF2-40B4-BE49-F238E27FC236}">
                <a16:creationId xmlns:a16="http://schemas.microsoft.com/office/drawing/2014/main" id="{8BB0EFA1-3989-1E76-46E2-40C01DDD2F3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C76139E-310C-DE9A-EE68-6548114C256B}"/>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100500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E94-4182-5A8C-45EE-11A180B7C3F5}"/>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B9E0440-5E93-BDD7-D6D0-9604C13E4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02DD20C-8E79-DE23-CE6E-36077D32BA5A}"/>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5" name="Footer Placeholder 4">
            <a:extLst>
              <a:ext uri="{FF2B5EF4-FFF2-40B4-BE49-F238E27FC236}">
                <a16:creationId xmlns:a16="http://schemas.microsoft.com/office/drawing/2014/main" id="{46D29644-E2AC-BD38-14DE-D46752269FD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2634618-7F69-0D0F-8DFD-B15F568ED4E6}"/>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59037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FFC4D-F13E-777B-8045-BC4476AF1C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A8B61B32-2D11-C3C6-E18E-D54544CE4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639D8A-0A13-7A67-78A9-A64D2B60CE27}"/>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5" name="Footer Placeholder 4">
            <a:extLst>
              <a:ext uri="{FF2B5EF4-FFF2-40B4-BE49-F238E27FC236}">
                <a16:creationId xmlns:a16="http://schemas.microsoft.com/office/drawing/2014/main" id="{9CA39021-E258-FB26-7EF1-E3D9CCC3552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1FF5A02-8313-F721-C1FF-E14B76DE4F36}"/>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110867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1FDD-25FE-4CC6-95DD-ADCF913BC38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8A5EA08-AB05-62DF-3514-20DB05123E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FD026F2-2D2B-9407-064B-A777A1B9C7DC}"/>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5" name="Footer Placeholder 4">
            <a:extLst>
              <a:ext uri="{FF2B5EF4-FFF2-40B4-BE49-F238E27FC236}">
                <a16:creationId xmlns:a16="http://schemas.microsoft.com/office/drawing/2014/main" id="{A3017178-065A-04F4-EB69-5B2D8ABC07D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2FD1D26-EA41-CA42-B95E-6948B3545C46}"/>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11483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727-E788-E608-CB3B-ADA325517C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C419B5C8-158E-F012-8F6F-49CE9438B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89A0C-C871-5A16-1325-8B7429A3F434}"/>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5" name="Footer Placeholder 4">
            <a:extLst>
              <a:ext uri="{FF2B5EF4-FFF2-40B4-BE49-F238E27FC236}">
                <a16:creationId xmlns:a16="http://schemas.microsoft.com/office/drawing/2014/main" id="{83AB3B06-A62C-3CC9-FAEC-1D7FFAB4F2F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D757B5C-2D29-5287-2BC0-A13808C0A60D}"/>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301023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3136-7B5E-812E-C1CF-602F86ABDBC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9FB25A6-C3F0-179A-055F-FDEC7469C3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54B9D91-DE31-E5C1-8724-BA650BE62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62E58D9-BBD4-BD02-D73B-DB46D880D7C7}"/>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6" name="Footer Placeholder 5">
            <a:extLst>
              <a:ext uri="{FF2B5EF4-FFF2-40B4-BE49-F238E27FC236}">
                <a16:creationId xmlns:a16="http://schemas.microsoft.com/office/drawing/2014/main" id="{43F67F51-804C-85AF-2FD0-97869CB8789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ED25EF9-7E35-061D-0028-06E928E9E201}"/>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385029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F782-8FBE-2CB3-AF93-699B7232B8F7}"/>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C679022-DDFB-8C79-FAB7-A97220557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929B57-F960-49DD-D81F-15D7C5B17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2CEA1A94-E28E-311D-C17F-B242D278B3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D3AA5A-D958-B38A-2D8F-66C9C5199E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75CC452F-8298-E4EF-2B54-E9E459CA7D3B}"/>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8" name="Footer Placeholder 7">
            <a:extLst>
              <a:ext uri="{FF2B5EF4-FFF2-40B4-BE49-F238E27FC236}">
                <a16:creationId xmlns:a16="http://schemas.microsoft.com/office/drawing/2014/main" id="{6BF64184-D6C0-89F9-8E59-E557156DBFDF}"/>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5E05507C-9595-2D26-F762-F985B6ACEF19}"/>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381202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59B4-CE55-6223-76B4-7680A1F681A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F2B583A9-51AF-1E9A-75D3-A5CC1F0728A7}"/>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4" name="Footer Placeholder 3">
            <a:extLst>
              <a:ext uri="{FF2B5EF4-FFF2-40B4-BE49-F238E27FC236}">
                <a16:creationId xmlns:a16="http://schemas.microsoft.com/office/drawing/2014/main" id="{8B3C383E-67BA-DF5F-5C32-8E13D52E0708}"/>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C3490360-1132-1A5A-F6D7-7AD4C30A72D3}"/>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291200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FF141-2A6C-39AA-C671-0B3B0149F2C6}"/>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3" name="Footer Placeholder 2">
            <a:extLst>
              <a:ext uri="{FF2B5EF4-FFF2-40B4-BE49-F238E27FC236}">
                <a16:creationId xmlns:a16="http://schemas.microsoft.com/office/drawing/2014/main" id="{9EB03140-7AF1-FD78-B11E-04078A6122A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5B934E80-FBCE-1585-FDC9-47BD136F7A5D}"/>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69962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127C-BF88-DF95-DD21-AD37DE64B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C2E50E92-0D1A-6C14-0412-08F6CF2FF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EBFD88D-F50A-6F4B-276F-99E2A806C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AA630-FB50-AC12-4766-63504666846F}"/>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6" name="Footer Placeholder 5">
            <a:extLst>
              <a:ext uri="{FF2B5EF4-FFF2-40B4-BE49-F238E27FC236}">
                <a16:creationId xmlns:a16="http://schemas.microsoft.com/office/drawing/2014/main" id="{E446C46F-A6A0-D643-E917-36EDA79BC6B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DBCC311-7B08-2E10-84A7-A861004A9FC3}"/>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260846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1F0A-F9E0-B9BA-E36F-B305AAE37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630676D-154D-5778-07B7-BF32443A7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630F26DB-FB94-10FD-6B12-5F81B75C8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5A1BD-D129-682E-1064-948ED1692242}"/>
              </a:ext>
            </a:extLst>
          </p:cNvPr>
          <p:cNvSpPr>
            <a:spLocks noGrp="1"/>
          </p:cNvSpPr>
          <p:nvPr>
            <p:ph type="dt" sz="half" idx="10"/>
          </p:nvPr>
        </p:nvSpPr>
        <p:spPr/>
        <p:txBody>
          <a:bodyPr/>
          <a:lstStyle/>
          <a:p>
            <a:fld id="{7856008C-92D0-4E17-8B43-876204ED8B99}" type="datetimeFigureOut">
              <a:rPr lang="en-MY" smtClean="0"/>
              <a:t>31/8/2022</a:t>
            </a:fld>
            <a:endParaRPr lang="en-MY"/>
          </a:p>
        </p:txBody>
      </p:sp>
      <p:sp>
        <p:nvSpPr>
          <p:cNvPr id="6" name="Footer Placeholder 5">
            <a:extLst>
              <a:ext uri="{FF2B5EF4-FFF2-40B4-BE49-F238E27FC236}">
                <a16:creationId xmlns:a16="http://schemas.microsoft.com/office/drawing/2014/main" id="{F6652BAB-4FAD-86E2-D719-5B9CBDB1B33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006D262-6C10-034E-DD5F-08CBB9A4CB3C}"/>
              </a:ext>
            </a:extLst>
          </p:cNvPr>
          <p:cNvSpPr>
            <a:spLocks noGrp="1"/>
          </p:cNvSpPr>
          <p:nvPr>
            <p:ph type="sldNum" sz="quarter" idx="12"/>
          </p:nvPr>
        </p:nvSpPr>
        <p:spPr/>
        <p:txBody>
          <a:bodyPr/>
          <a:lstStyle/>
          <a:p>
            <a:fld id="{0C68AABF-2FAE-40A7-A159-826498F50B94}" type="slidenum">
              <a:rPr lang="en-MY" smtClean="0"/>
              <a:t>‹#›</a:t>
            </a:fld>
            <a:endParaRPr lang="en-MY"/>
          </a:p>
        </p:txBody>
      </p:sp>
    </p:spTree>
    <p:extLst>
      <p:ext uri="{BB962C8B-B14F-4D97-AF65-F5344CB8AC3E}">
        <p14:creationId xmlns:p14="http://schemas.microsoft.com/office/powerpoint/2010/main" val="301102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F3AAB-EBE1-3B94-E234-70CCA5E6F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E284002-5499-4ED6-0AA8-F56474C0AE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85BA022-4781-31CD-219C-2BC255BE1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6008C-92D0-4E17-8B43-876204ED8B99}" type="datetimeFigureOut">
              <a:rPr lang="en-MY" smtClean="0"/>
              <a:t>31/8/2022</a:t>
            </a:fld>
            <a:endParaRPr lang="en-MY"/>
          </a:p>
        </p:txBody>
      </p:sp>
      <p:sp>
        <p:nvSpPr>
          <p:cNvPr id="5" name="Footer Placeholder 4">
            <a:extLst>
              <a:ext uri="{FF2B5EF4-FFF2-40B4-BE49-F238E27FC236}">
                <a16:creationId xmlns:a16="http://schemas.microsoft.com/office/drawing/2014/main" id="{62749F91-F74D-CC7A-5827-95F61B1A2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F315D49-13DE-A3F2-115C-0D448B0B8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8AABF-2FAE-40A7-A159-826498F50B94}" type="slidenum">
              <a:rPr lang="en-MY" smtClean="0"/>
              <a:t>‹#›</a:t>
            </a:fld>
            <a:endParaRPr lang="en-MY"/>
          </a:p>
        </p:txBody>
      </p:sp>
    </p:spTree>
    <p:extLst>
      <p:ext uri="{BB962C8B-B14F-4D97-AF65-F5344CB8AC3E}">
        <p14:creationId xmlns:p14="http://schemas.microsoft.com/office/powerpoint/2010/main" val="219234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4DBF-4229-22AD-52FA-13FEC1670824}"/>
              </a:ext>
            </a:extLst>
          </p:cNvPr>
          <p:cNvSpPr>
            <a:spLocks noGrp="1"/>
          </p:cNvSpPr>
          <p:nvPr>
            <p:ph type="ctrTitle"/>
          </p:nvPr>
        </p:nvSpPr>
        <p:spPr>
          <a:xfrm>
            <a:off x="1524000" y="2151063"/>
            <a:ext cx="9144000" cy="2387600"/>
          </a:xfrm>
        </p:spPr>
        <p:txBody>
          <a:bodyPr>
            <a:normAutofit fontScale="90000"/>
          </a:bodyPr>
          <a:lstStyle/>
          <a:p>
            <a:r>
              <a:rPr lang="en-MY" sz="6600" b="1" dirty="0"/>
              <a:t>Guideline on Blood Borne  Virus Infections</a:t>
            </a:r>
            <a:br>
              <a:rPr lang="en-MY" sz="6600" b="1" dirty="0"/>
            </a:br>
            <a:endParaRPr lang="en-MY" sz="6600" b="1" dirty="0"/>
          </a:p>
        </p:txBody>
      </p:sp>
    </p:spTree>
    <p:extLst>
      <p:ext uri="{BB962C8B-B14F-4D97-AF65-F5344CB8AC3E}">
        <p14:creationId xmlns:p14="http://schemas.microsoft.com/office/powerpoint/2010/main" val="298671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47DD-C2E5-EE3C-81A9-553CDCB887C4}"/>
              </a:ext>
            </a:extLst>
          </p:cNvPr>
          <p:cNvSpPr>
            <a:spLocks noGrp="1"/>
          </p:cNvSpPr>
          <p:nvPr>
            <p:ph type="title"/>
          </p:nvPr>
        </p:nvSpPr>
        <p:spPr>
          <a:xfrm>
            <a:off x="838200" y="546100"/>
            <a:ext cx="10515600" cy="1177925"/>
          </a:xfrm>
          <a:solidFill>
            <a:srgbClr val="FFC000"/>
          </a:solidFill>
        </p:spPr>
        <p:txBody>
          <a:bodyPr/>
          <a:lstStyle/>
          <a:p>
            <a:r>
              <a:rPr lang="en-MY" dirty="0"/>
              <a:t>Examples of procedures which are </a:t>
            </a:r>
            <a:r>
              <a:rPr lang="en-MY" b="1" dirty="0"/>
              <a:t>not EPPs</a:t>
            </a:r>
          </a:p>
        </p:txBody>
      </p:sp>
      <p:sp>
        <p:nvSpPr>
          <p:cNvPr id="3" name="Content Placeholder 2">
            <a:extLst>
              <a:ext uri="{FF2B5EF4-FFF2-40B4-BE49-F238E27FC236}">
                <a16:creationId xmlns:a16="http://schemas.microsoft.com/office/drawing/2014/main" id="{AF5D738F-D0EE-E596-D79E-F94D3FEDE69E}"/>
              </a:ext>
            </a:extLst>
          </p:cNvPr>
          <p:cNvSpPr>
            <a:spLocks noGrp="1"/>
          </p:cNvSpPr>
          <p:nvPr>
            <p:ph idx="1"/>
          </p:nvPr>
        </p:nvSpPr>
        <p:spPr>
          <a:xfrm>
            <a:off x="838200" y="2122487"/>
            <a:ext cx="10515600" cy="4351338"/>
          </a:xfrm>
        </p:spPr>
        <p:txBody>
          <a:bodyPr>
            <a:normAutofit fontScale="92500"/>
          </a:bodyPr>
          <a:lstStyle/>
          <a:p>
            <a:r>
              <a:rPr lang="en-MY" dirty="0"/>
              <a:t>Venesection</a:t>
            </a:r>
          </a:p>
          <a:p>
            <a:r>
              <a:rPr lang="en-US" altLang="zh-CN" dirty="0"/>
              <a:t>Inserting intravenous lines or central lines</a:t>
            </a:r>
          </a:p>
          <a:p>
            <a:r>
              <a:rPr lang="en-US" dirty="0"/>
              <a:t>Percutaneous cardiac procedures (</a:t>
            </a:r>
            <a:r>
              <a:rPr lang="en-US" dirty="0" err="1"/>
              <a:t>eg</a:t>
            </a:r>
            <a:r>
              <a:rPr lang="en-US" dirty="0"/>
              <a:t>, angiography and catheterization) </a:t>
            </a:r>
            <a:endParaRPr lang="en-US" altLang="zh-CN" dirty="0"/>
          </a:p>
          <a:p>
            <a:r>
              <a:rPr lang="en-US" dirty="0"/>
              <a:t>Routine vaginal or rectal examination</a:t>
            </a:r>
            <a:endParaRPr lang="en-MY" dirty="0"/>
          </a:p>
          <a:p>
            <a:r>
              <a:rPr lang="en-MY" dirty="0"/>
              <a:t>Administering injections</a:t>
            </a:r>
          </a:p>
          <a:p>
            <a:r>
              <a:rPr lang="en-MY" dirty="0"/>
              <a:t>General wound dressing</a:t>
            </a:r>
            <a:r>
              <a:rPr lang="en-US" dirty="0"/>
              <a:t> and minor surface suturing</a:t>
            </a:r>
          </a:p>
          <a:p>
            <a:r>
              <a:rPr lang="en-US" dirty="0"/>
              <a:t>Incision of external abscesses</a:t>
            </a:r>
            <a:endParaRPr lang="en-MY" dirty="0"/>
          </a:p>
          <a:p>
            <a:r>
              <a:rPr lang="en-MY" dirty="0"/>
              <a:t>Bronchoscopy</a:t>
            </a:r>
          </a:p>
          <a:p>
            <a:r>
              <a:rPr lang="en-MY" dirty="0"/>
              <a:t>Insertion and maintenance of epidural and spinal anaesthesia</a:t>
            </a:r>
          </a:p>
          <a:p>
            <a:endParaRPr lang="en-MY" dirty="0"/>
          </a:p>
        </p:txBody>
      </p:sp>
    </p:spTree>
    <p:extLst>
      <p:ext uri="{BB962C8B-B14F-4D97-AF65-F5344CB8AC3E}">
        <p14:creationId xmlns:p14="http://schemas.microsoft.com/office/powerpoint/2010/main" val="329853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BD01-AE8C-71A0-434A-F9932DCF3BD6}"/>
              </a:ext>
            </a:extLst>
          </p:cNvPr>
          <p:cNvSpPr>
            <a:spLocks noGrp="1"/>
          </p:cNvSpPr>
          <p:nvPr>
            <p:ph type="title"/>
          </p:nvPr>
        </p:nvSpPr>
        <p:spPr>
          <a:xfrm>
            <a:off x="733425" y="669925"/>
            <a:ext cx="10515600" cy="1325563"/>
          </a:xfrm>
          <a:solidFill>
            <a:srgbClr val="FFC000"/>
          </a:solidFill>
        </p:spPr>
        <p:txBody>
          <a:bodyPr>
            <a:noAutofit/>
          </a:bodyPr>
          <a:lstStyle/>
          <a:p>
            <a:r>
              <a:rPr lang="en-US" sz="2400" b="1" dirty="0"/>
              <a:t>Examples of procedures that are generally considered to be non-EPP but have the potential to escalate to open or trauma procedures</a:t>
            </a:r>
            <a:endParaRPr lang="en-MY" sz="2400" b="1" dirty="0"/>
          </a:p>
        </p:txBody>
      </p:sp>
      <p:sp>
        <p:nvSpPr>
          <p:cNvPr id="3" name="Content Placeholder 2">
            <a:extLst>
              <a:ext uri="{FF2B5EF4-FFF2-40B4-BE49-F238E27FC236}">
                <a16:creationId xmlns:a16="http://schemas.microsoft.com/office/drawing/2014/main" id="{385454A2-0C1A-7494-472E-99D2596D84D4}"/>
              </a:ext>
            </a:extLst>
          </p:cNvPr>
          <p:cNvSpPr>
            <a:spLocks noGrp="1"/>
          </p:cNvSpPr>
          <p:nvPr>
            <p:ph idx="1"/>
          </p:nvPr>
        </p:nvSpPr>
        <p:spPr>
          <a:xfrm>
            <a:off x="723900" y="2506662"/>
            <a:ext cx="10515600" cy="4351338"/>
          </a:xfrm>
        </p:spPr>
        <p:txBody>
          <a:bodyPr>
            <a:normAutofit/>
          </a:bodyPr>
          <a:lstStyle/>
          <a:p>
            <a:r>
              <a:rPr lang="en-US" sz="2400" b="1" dirty="0"/>
              <a:t>Minimally invasive procedures</a:t>
            </a:r>
            <a:r>
              <a:rPr lang="en-US" sz="2400" dirty="0"/>
              <a:t>: including laparoscopy, endovascular procedures, thoracoscopic procedures, Natural Orifice Transluminal Endoscopic Surgery (NOTES), </a:t>
            </a:r>
            <a:r>
              <a:rPr lang="en-US" sz="2400" dirty="0" err="1"/>
              <a:t>cystoscopic</a:t>
            </a:r>
            <a:r>
              <a:rPr lang="en-US" sz="2400" dirty="0"/>
              <a:t> procedures, arthroscopic procedures, and robotic surgery.</a:t>
            </a:r>
          </a:p>
          <a:p>
            <a:r>
              <a:rPr lang="en-US" sz="2400" b="1" dirty="0"/>
              <a:t>Trauma/emergency situations</a:t>
            </a:r>
            <a:r>
              <a:rPr lang="en-US" sz="2400" dirty="0"/>
              <a:t>: there is the risk in trauma/emergency situations that a previously non-EPP may escalate (and quickly) into an EPP. This context must be considered for paramedics, emergency department staff, and HCWs who work in rural or remote areas.</a:t>
            </a:r>
            <a:endParaRPr lang="en-MY" sz="2400" dirty="0"/>
          </a:p>
        </p:txBody>
      </p:sp>
    </p:spTree>
    <p:extLst>
      <p:ext uri="{BB962C8B-B14F-4D97-AF65-F5344CB8AC3E}">
        <p14:creationId xmlns:p14="http://schemas.microsoft.com/office/powerpoint/2010/main" val="417438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2509-0C2C-3B8E-4321-4772BA8FF99C}"/>
              </a:ext>
            </a:extLst>
          </p:cNvPr>
          <p:cNvSpPr>
            <a:spLocks noGrp="1"/>
          </p:cNvSpPr>
          <p:nvPr>
            <p:ph type="title"/>
          </p:nvPr>
        </p:nvSpPr>
        <p:spPr>
          <a:xfrm>
            <a:off x="838200" y="476250"/>
            <a:ext cx="10515600" cy="1214438"/>
          </a:xfrm>
          <a:solidFill>
            <a:schemeClr val="accent2">
              <a:lumMod val="40000"/>
              <a:lumOff val="60000"/>
            </a:schemeClr>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a:lstStyle/>
          <a:p>
            <a:r>
              <a:rPr lang="en-MY" dirty="0"/>
              <a:t>  5. The responsibilities of HCW</a:t>
            </a:r>
          </a:p>
        </p:txBody>
      </p:sp>
      <p:sp>
        <p:nvSpPr>
          <p:cNvPr id="3" name="Content Placeholder 2">
            <a:extLst>
              <a:ext uri="{FF2B5EF4-FFF2-40B4-BE49-F238E27FC236}">
                <a16:creationId xmlns:a16="http://schemas.microsoft.com/office/drawing/2014/main" id="{0EE994AF-3B10-C3E7-0FE0-63B7E2A27F4A}"/>
              </a:ext>
            </a:extLst>
          </p:cNvPr>
          <p:cNvSpPr>
            <a:spLocks noGrp="1"/>
          </p:cNvSpPr>
          <p:nvPr>
            <p:ph idx="1"/>
          </p:nvPr>
        </p:nvSpPr>
        <p:spPr>
          <a:xfrm>
            <a:off x="838200" y="2030412"/>
            <a:ext cx="10515600" cy="4351338"/>
          </a:xfrm>
        </p:spPr>
        <p:txBody>
          <a:bodyPr>
            <a:normAutofit/>
          </a:bodyPr>
          <a:lstStyle/>
          <a:p>
            <a:r>
              <a:rPr lang="en-US" dirty="0"/>
              <a:t>All HCWs are expected to protect the health and safety of their patients.</a:t>
            </a:r>
          </a:p>
          <a:p>
            <a:r>
              <a:rPr lang="en-US" dirty="0"/>
              <a:t>HCWs must also be tested for BBVs after the occurrence of any potential occupational and non-occupational exposure incident.</a:t>
            </a:r>
          </a:p>
          <a:p>
            <a:r>
              <a:rPr lang="en-US" dirty="0"/>
              <a:t>All HCWs, including student HCWs, should be vaccinated against HBV prior to the commencement of employment</a:t>
            </a:r>
          </a:p>
          <a:p>
            <a:r>
              <a:rPr lang="en-US" dirty="0"/>
              <a:t>All registered HCWs who perform EPPs must confirm when applying for renewal of registration that they comply with these Guidelines</a:t>
            </a:r>
            <a:endParaRPr lang="en-MY" dirty="0"/>
          </a:p>
        </p:txBody>
      </p:sp>
    </p:spTree>
    <p:extLst>
      <p:ext uri="{BB962C8B-B14F-4D97-AF65-F5344CB8AC3E}">
        <p14:creationId xmlns:p14="http://schemas.microsoft.com/office/powerpoint/2010/main" val="73048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6763-66CC-87B3-3AB2-9894BABC4583}"/>
              </a:ext>
            </a:extLst>
          </p:cNvPr>
          <p:cNvSpPr>
            <a:spLocks noGrp="1"/>
          </p:cNvSpPr>
          <p:nvPr>
            <p:ph type="title"/>
          </p:nvPr>
        </p:nvSpPr>
        <p:spPr>
          <a:xfrm>
            <a:off x="838200" y="527050"/>
            <a:ext cx="10515600" cy="1325563"/>
          </a:xfr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normAutofit/>
          </a:bodyPr>
          <a:lstStyle/>
          <a:p>
            <a:r>
              <a:rPr lang="en-US" sz="4000" dirty="0"/>
              <a:t>  Responsibilities of the HCW with a BBV who   </a:t>
            </a:r>
            <a:br>
              <a:rPr lang="en-US" sz="4000" dirty="0"/>
            </a:br>
            <a:r>
              <a:rPr lang="en-US" sz="4000" dirty="0"/>
              <a:t>  perform EPP</a:t>
            </a:r>
            <a:endParaRPr lang="en-MY" sz="4000" dirty="0"/>
          </a:p>
        </p:txBody>
      </p:sp>
      <p:sp>
        <p:nvSpPr>
          <p:cNvPr id="3" name="Content Placeholder 2">
            <a:extLst>
              <a:ext uri="{FF2B5EF4-FFF2-40B4-BE49-F238E27FC236}">
                <a16:creationId xmlns:a16="http://schemas.microsoft.com/office/drawing/2014/main" id="{11CEC174-5972-FF58-8EE5-3E84A057E543}"/>
              </a:ext>
            </a:extLst>
          </p:cNvPr>
          <p:cNvSpPr>
            <a:spLocks noGrp="1"/>
          </p:cNvSpPr>
          <p:nvPr>
            <p:ph idx="1"/>
          </p:nvPr>
        </p:nvSpPr>
        <p:spPr>
          <a:xfrm>
            <a:off x="838200" y="2141537"/>
            <a:ext cx="10515600" cy="4351338"/>
          </a:xfrm>
        </p:spPr>
        <p:txBody>
          <a:bodyPr>
            <a:normAutofit/>
          </a:bodyPr>
          <a:lstStyle/>
          <a:p>
            <a:r>
              <a:rPr lang="en-US" sz="2400" dirty="0"/>
              <a:t>to be compliant with their prescribed treatment and have ongoing viral load monitoring at the appointed time</a:t>
            </a:r>
          </a:p>
          <a:p>
            <a:r>
              <a:rPr lang="en-US" sz="2400" dirty="0"/>
              <a:t>to seek advice to release monitoring information to the treating doctor, and jurisdictional health department</a:t>
            </a:r>
          </a:p>
          <a:p>
            <a:r>
              <a:rPr lang="en-US" sz="2400" dirty="0"/>
              <a:t>to release health monitoring information (including viral load and relevant clinical information), to a designated person in their workplace in the event of a potential exposure incident to the public health</a:t>
            </a:r>
          </a:p>
          <a:p>
            <a:r>
              <a:rPr lang="en-US" sz="2400" dirty="0"/>
              <a:t>must not perform EPPs if there is a change in health condition may affect their fitness to practice or impair their health </a:t>
            </a:r>
          </a:p>
          <a:p>
            <a:r>
              <a:rPr lang="en-US" sz="2400" dirty="0"/>
              <a:t>all HCWs with unknown status who undertake EPPs should be tested for BBVs at least once every three years. </a:t>
            </a:r>
          </a:p>
          <a:p>
            <a:endParaRPr lang="en-MY" sz="2400" dirty="0"/>
          </a:p>
        </p:txBody>
      </p:sp>
    </p:spTree>
    <p:extLst>
      <p:ext uri="{BB962C8B-B14F-4D97-AF65-F5344CB8AC3E}">
        <p14:creationId xmlns:p14="http://schemas.microsoft.com/office/powerpoint/2010/main" val="391617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C172-3A32-7566-8BAB-B3E1DADB82D9}"/>
              </a:ext>
            </a:extLst>
          </p:cNvPr>
          <p:cNvSpPr>
            <a:spLocks noGrp="1"/>
          </p:cNvSpPr>
          <p:nvPr>
            <p:ph type="title"/>
          </p:nvPr>
        </p:nvSpPr>
        <p:spPr>
          <a:xfrm>
            <a:off x="838200" y="555625"/>
            <a:ext cx="10515600" cy="1325563"/>
          </a:xfr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noAutofit/>
          </a:bodyPr>
          <a:lstStyle/>
          <a:p>
            <a:r>
              <a:rPr lang="en-US" sz="3600" dirty="0"/>
              <a:t>  6. Procedures to be adopted by a HCW with suspected  </a:t>
            </a:r>
            <a:br>
              <a:rPr lang="en-US" sz="3600" dirty="0"/>
            </a:br>
            <a:r>
              <a:rPr lang="en-US" sz="3600" dirty="0"/>
              <a:t>      or confirmed BBV Infection</a:t>
            </a:r>
            <a:endParaRPr lang="en-MY" sz="3600" dirty="0"/>
          </a:p>
        </p:txBody>
      </p:sp>
      <p:sp>
        <p:nvSpPr>
          <p:cNvPr id="3" name="Content Placeholder 2">
            <a:extLst>
              <a:ext uri="{FF2B5EF4-FFF2-40B4-BE49-F238E27FC236}">
                <a16:creationId xmlns:a16="http://schemas.microsoft.com/office/drawing/2014/main" id="{56D03A0B-8DC3-7271-F49C-3DA8858FA83D}"/>
              </a:ext>
            </a:extLst>
          </p:cNvPr>
          <p:cNvSpPr>
            <a:spLocks noGrp="1"/>
          </p:cNvSpPr>
          <p:nvPr>
            <p:ph idx="1"/>
          </p:nvPr>
        </p:nvSpPr>
        <p:spPr>
          <a:xfrm>
            <a:off x="838200" y="2246312"/>
            <a:ext cx="10515600" cy="4351338"/>
          </a:xfrm>
        </p:spPr>
        <p:txBody>
          <a:bodyPr>
            <a:normAutofit/>
          </a:bodyPr>
          <a:lstStyle/>
          <a:p>
            <a:pPr marL="514350" indent="-514350">
              <a:buFont typeface="+mj-lt"/>
              <a:buAutoNum type="arabicPeriod"/>
            </a:pPr>
            <a:r>
              <a:rPr lang="en-US" sz="2000" dirty="0"/>
              <a:t>Take leave from his professional duties immediately by informing in confidence his supervisor. </a:t>
            </a:r>
          </a:p>
          <a:p>
            <a:pPr marL="514350" indent="-514350">
              <a:buFont typeface="+mj-lt"/>
              <a:buAutoNum type="arabicPeriod"/>
            </a:pPr>
            <a:r>
              <a:rPr lang="en-US" sz="2000" dirty="0"/>
              <a:t>Seek confidential consultation with a Physician. </a:t>
            </a:r>
          </a:p>
          <a:p>
            <a:pPr marL="514350" indent="-514350">
              <a:buFont typeface="+mj-lt"/>
              <a:buAutoNum type="arabicPeriod"/>
            </a:pPr>
            <a:r>
              <a:rPr lang="en-US" sz="2000" dirty="0"/>
              <a:t>Submit a latest medical report to MMC and attend the review with the FTP (Fitness to Practice) MMC. </a:t>
            </a:r>
          </a:p>
          <a:p>
            <a:pPr marL="514350" indent="-514350">
              <a:buFont typeface="+mj-lt"/>
              <a:buAutoNum type="arabicPeriod"/>
            </a:pPr>
            <a:r>
              <a:rPr lang="en-US" sz="2000" dirty="0"/>
              <a:t>Consent for the recommendations of the FTP Committee to be submitted to the President of the Council in confidence. </a:t>
            </a:r>
          </a:p>
          <a:p>
            <a:pPr marL="514350" indent="-514350">
              <a:buFont typeface="+mj-lt"/>
              <a:buAutoNum type="arabicPeriod"/>
            </a:pPr>
            <a:r>
              <a:rPr lang="en-US" sz="2000" dirty="0"/>
              <a:t>Comply with the decisions of the President of the Malaysian Medical Council with regards employment and restrictions to practice. </a:t>
            </a:r>
          </a:p>
          <a:p>
            <a:pPr marL="514350" indent="-514350">
              <a:buFont typeface="+mj-lt"/>
              <a:buAutoNum type="arabicPeriod"/>
            </a:pPr>
            <a:r>
              <a:rPr lang="en-US" sz="2000" dirty="0"/>
              <a:t>Immediately report all incidents of exposure of the HCW with BBV’s blood or bodily fluid to the patient’s open tissues to the designated occupational physician in their health facility.</a:t>
            </a:r>
            <a:endParaRPr lang="en-MY" sz="2000" dirty="0"/>
          </a:p>
        </p:txBody>
      </p:sp>
    </p:spTree>
    <p:extLst>
      <p:ext uri="{BB962C8B-B14F-4D97-AF65-F5344CB8AC3E}">
        <p14:creationId xmlns:p14="http://schemas.microsoft.com/office/powerpoint/2010/main" val="162079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8C08-492C-DBC9-A348-C97362F1885D}"/>
              </a:ext>
            </a:extLst>
          </p:cNvPr>
          <p:cNvSpPr>
            <a:spLocks noGrp="1"/>
          </p:cNvSpPr>
          <p:nvPr>
            <p:ph type="title"/>
          </p:nvPr>
        </p:nvSpPr>
        <p:spPr>
          <a:xfrm>
            <a:off x="838200" y="479425"/>
            <a:ext cx="10515600" cy="1325563"/>
          </a:xfr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normAutofit/>
          </a:bodyPr>
          <a:lstStyle/>
          <a:p>
            <a:r>
              <a:rPr lang="en-US" sz="4000" dirty="0"/>
              <a:t>  7. Responsibilities of the HCW’s treating </a:t>
            </a:r>
            <a:br>
              <a:rPr lang="en-US" sz="4000" dirty="0"/>
            </a:br>
            <a:r>
              <a:rPr lang="en-US" sz="4000" dirty="0"/>
              <a:t>      physician</a:t>
            </a:r>
            <a:endParaRPr lang="en-MY" sz="4000" dirty="0"/>
          </a:p>
        </p:txBody>
      </p:sp>
      <p:sp>
        <p:nvSpPr>
          <p:cNvPr id="3" name="Content Placeholder 2">
            <a:extLst>
              <a:ext uri="{FF2B5EF4-FFF2-40B4-BE49-F238E27FC236}">
                <a16:creationId xmlns:a16="http://schemas.microsoft.com/office/drawing/2014/main" id="{AAA375DD-5EF5-41D1-E14C-676D3C690A02}"/>
              </a:ext>
            </a:extLst>
          </p:cNvPr>
          <p:cNvSpPr>
            <a:spLocks noGrp="1"/>
          </p:cNvSpPr>
          <p:nvPr>
            <p:ph idx="1"/>
          </p:nvPr>
        </p:nvSpPr>
        <p:spPr>
          <a:xfrm>
            <a:off x="838200" y="2339975"/>
            <a:ext cx="10782301" cy="5746750"/>
          </a:xfrm>
        </p:spPr>
        <p:txBody>
          <a:bodyPr>
            <a:normAutofit/>
          </a:bodyPr>
          <a:lstStyle/>
          <a:p>
            <a:pPr marL="457200" indent="-457200">
              <a:buFont typeface="+mj-lt"/>
              <a:buAutoNum type="arabicPeriod"/>
            </a:pPr>
            <a:r>
              <a:rPr lang="en-US" sz="2400" dirty="0"/>
              <a:t>identify any conflict of interest (whether actual or perceived) towards the HCW and be willing to report any breaches in compliance with these guidelines.</a:t>
            </a:r>
          </a:p>
          <a:p>
            <a:pPr marL="457200" indent="-457200">
              <a:buFont typeface="+mj-lt"/>
              <a:buAutoNum type="arabicPeriod"/>
            </a:pPr>
            <a:r>
              <a:rPr lang="en-US" sz="2400" dirty="0"/>
              <a:t>ensure the HCW has scheduled appointments of appropriate frequency for the level of monitoring they require</a:t>
            </a:r>
          </a:p>
          <a:p>
            <a:pPr marL="457200" indent="-457200">
              <a:buFont typeface="+mj-lt"/>
              <a:buAutoNum type="arabicPeriod"/>
            </a:pPr>
            <a:r>
              <a:rPr lang="en-US" sz="2400" dirty="0"/>
              <a:t>actively follow up missed HCW appointments to ensure timely rescheduling</a:t>
            </a:r>
          </a:p>
          <a:p>
            <a:pPr marL="457200" indent="-457200">
              <a:buFont typeface="+mj-lt"/>
              <a:buAutoNum type="arabicPeriod"/>
            </a:pPr>
            <a:r>
              <a:rPr lang="en-US" sz="2400" dirty="0"/>
              <a:t>report concerns regarding HCW compliance with professional standards to the relevant area of the jurisdictional health department in a timely manner</a:t>
            </a:r>
          </a:p>
          <a:p>
            <a:pPr marL="457200" indent="-457200">
              <a:buFont typeface="+mj-lt"/>
              <a:buAutoNum type="arabicPeriod"/>
            </a:pPr>
            <a:r>
              <a:rPr lang="en-US" sz="2400" dirty="0"/>
              <a:t>report concerns regarding actual or potential exposures constituting a public health risk to the relevant area of the jurisdictional health department</a:t>
            </a:r>
            <a:endParaRPr lang="en-MY" sz="2400" dirty="0"/>
          </a:p>
        </p:txBody>
      </p:sp>
    </p:spTree>
    <p:extLst>
      <p:ext uri="{BB962C8B-B14F-4D97-AF65-F5344CB8AC3E}">
        <p14:creationId xmlns:p14="http://schemas.microsoft.com/office/powerpoint/2010/main" val="77109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EC1D9-0BDE-1AE3-4118-345DF10D9E23}"/>
              </a:ext>
            </a:extLst>
          </p:cNvPr>
          <p:cNvSpPr>
            <a:spLocks noGrp="1"/>
          </p:cNvSpPr>
          <p:nvPr>
            <p:ph idx="1"/>
          </p:nvPr>
        </p:nvSpPr>
        <p:spPr>
          <a:xfrm>
            <a:off x="838200" y="2636837"/>
            <a:ext cx="10515600" cy="4351338"/>
          </a:xfrm>
        </p:spPr>
        <p:txBody>
          <a:bodyPr>
            <a:normAutofit/>
          </a:bodyPr>
          <a:lstStyle/>
          <a:p>
            <a:pPr marL="0" indent="0">
              <a:buNone/>
            </a:pPr>
            <a:r>
              <a:rPr lang="en-US" sz="2400" dirty="0"/>
              <a:t>6. The treating doctor may inform the relevant area of the jurisdictional health  </a:t>
            </a:r>
          </a:p>
          <a:p>
            <a:pPr marL="0" indent="0">
              <a:buNone/>
            </a:pPr>
            <a:r>
              <a:rPr lang="en-US" sz="2400" dirty="0"/>
              <a:t>    department when a HCW is no longer cleared to perform EPPs.</a:t>
            </a:r>
          </a:p>
          <a:p>
            <a:pPr marL="0" indent="0">
              <a:buNone/>
            </a:pPr>
            <a:endParaRPr lang="en-US" sz="2400" dirty="0"/>
          </a:p>
          <a:p>
            <a:r>
              <a:rPr lang="en-US" sz="2400" dirty="0"/>
              <a:t>does not attend their appointments or fails to be tested within the prescribed</a:t>
            </a:r>
          </a:p>
          <a:p>
            <a:pPr marL="0" indent="0">
              <a:buNone/>
            </a:pPr>
            <a:r>
              <a:rPr lang="en-US" sz="2400" dirty="0"/>
              <a:t>   timeframe without prior notification and adequate justification to their doctor,</a:t>
            </a:r>
          </a:p>
          <a:p>
            <a:r>
              <a:rPr lang="en-US" sz="2400" dirty="0"/>
              <a:t>refuses to have their viral load tested, or</a:t>
            </a:r>
          </a:p>
          <a:p>
            <a:r>
              <a:rPr lang="en-US" sz="2400" dirty="0"/>
              <a:t>continues to perform EPPs when excluded by these Guidelines.</a:t>
            </a:r>
            <a:endParaRPr lang="en-MY" sz="2400" dirty="0"/>
          </a:p>
        </p:txBody>
      </p:sp>
      <p:sp>
        <p:nvSpPr>
          <p:cNvPr id="4" name="Title 1">
            <a:extLst>
              <a:ext uri="{FF2B5EF4-FFF2-40B4-BE49-F238E27FC236}">
                <a16:creationId xmlns:a16="http://schemas.microsoft.com/office/drawing/2014/main" id="{8BFB9143-D00D-CBBD-B7C1-5C073FF73FA5}"/>
              </a:ext>
            </a:extLst>
          </p:cNvPr>
          <p:cNvSpPr txBox="1">
            <a:spLocks/>
          </p:cNvSpPr>
          <p:nvPr/>
        </p:nvSpPr>
        <p:spPr>
          <a:xfrm>
            <a:off x="771525" y="641350"/>
            <a:ext cx="10515600" cy="1325563"/>
          </a:xfrm>
          <a:prstGeom prst="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Responsibilities of the HCW’s treating physician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  </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j-ea"/>
                <a:cs typeface="+mj-cs"/>
              </a:rPr>
              <a:t>cont</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a:t>
            </a:r>
            <a:endParaRPr kumimoji="0" lang="en-MY"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76331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C7495-B6CE-CADC-9AC4-48D17BC319F4}"/>
              </a:ext>
            </a:extLst>
          </p:cNvPr>
          <p:cNvSpPr>
            <a:spLocks noGrp="1"/>
          </p:cNvSpPr>
          <p:nvPr>
            <p:ph idx="1"/>
          </p:nvPr>
        </p:nvSpPr>
        <p:spPr>
          <a:xfrm>
            <a:off x="762000" y="2019300"/>
            <a:ext cx="10887075" cy="4552950"/>
          </a:xfrm>
        </p:spPr>
        <p:txBody>
          <a:bodyPr>
            <a:normAutofit fontScale="92500" lnSpcReduction="20000"/>
          </a:bodyPr>
          <a:lstStyle/>
          <a:p>
            <a:pPr marL="0" indent="0">
              <a:buNone/>
            </a:pPr>
            <a:r>
              <a:rPr lang="en-US" sz="2400" dirty="0"/>
              <a:t>A registered HCW with a BBV infection will be referred to the FTP Committee to be appointed by the President of Council.</a:t>
            </a:r>
          </a:p>
          <a:p>
            <a:pPr marL="0" indent="0">
              <a:buNone/>
            </a:pPr>
            <a:r>
              <a:rPr lang="en-US" sz="2400" dirty="0"/>
              <a:t>The FTP Committee shall be composed of the responsible physician treating the practitioner, and other members as appointed by the President of MMC.</a:t>
            </a:r>
          </a:p>
          <a:p>
            <a:pPr marL="0" indent="0">
              <a:buNone/>
            </a:pPr>
            <a:endParaRPr lang="en-US" sz="1500" dirty="0"/>
          </a:p>
          <a:p>
            <a:pPr marL="0" indent="0">
              <a:buNone/>
            </a:pPr>
            <a:r>
              <a:rPr lang="en-US" sz="2400" dirty="0"/>
              <a:t>The duties of the FTP Committee will be to:</a:t>
            </a:r>
          </a:p>
          <a:p>
            <a:pPr marL="0" indent="0">
              <a:buNone/>
            </a:pPr>
            <a:endParaRPr lang="en-US" sz="1400" dirty="0"/>
          </a:p>
          <a:p>
            <a:pPr marL="0" indent="0">
              <a:buNone/>
            </a:pPr>
            <a:r>
              <a:rPr lang="en-US" sz="2400" dirty="0"/>
              <a:t>a. Obtain a confidential briefing/report on the practitioner by the Responsible Physician. </a:t>
            </a:r>
          </a:p>
          <a:p>
            <a:pPr marL="0" indent="0">
              <a:buNone/>
            </a:pPr>
            <a:r>
              <a:rPr lang="en-US" sz="2400" dirty="0"/>
              <a:t>b. Suggest on the most appropriate action to be taken with regards job placement,  </a:t>
            </a:r>
          </a:p>
          <a:p>
            <a:pPr marL="0" indent="0">
              <a:buNone/>
            </a:pPr>
            <a:r>
              <a:rPr lang="en-US" sz="2400" dirty="0"/>
              <a:t>    restriction of duties, monitoring, further treatment, etc. </a:t>
            </a:r>
          </a:p>
          <a:p>
            <a:pPr marL="0" indent="0">
              <a:buNone/>
            </a:pPr>
            <a:r>
              <a:rPr lang="en-US" sz="2400" dirty="0"/>
              <a:t>c. Review the application for practitioner who applies to perform EPPs together with the </a:t>
            </a:r>
          </a:p>
          <a:p>
            <a:pPr marL="0" indent="0">
              <a:buNone/>
            </a:pPr>
            <a:r>
              <a:rPr lang="en-US" sz="2400" dirty="0"/>
              <a:t>    experts from the specialty involved. </a:t>
            </a:r>
          </a:p>
          <a:p>
            <a:pPr marL="0" indent="0">
              <a:buNone/>
            </a:pPr>
            <a:r>
              <a:rPr lang="en-US" sz="2400" dirty="0"/>
              <a:t>d. Submit the suggestions and recommendations to the President of Council for further action</a:t>
            </a:r>
            <a:endParaRPr lang="en-MY" sz="2400" dirty="0"/>
          </a:p>
        </p:txBody>
      </p:sp>
      <p:sp>
        <p:nvSpPr>
          <p:cNvPr id="4" name="Title 1">
            <a:extLst>
              <a:ext uri="{FF2B5EF4-FFF2-40B4-BE49-F238E27FC236}">
                <a16:creationId xmlns:a16="http://schemas.microsoft.com/office/drawing/2014/main" id="{88C83E45-D55A-3ED3-0CFC-4CD02D825BC2}"/>
              </a:ext>
            </a:extLst>
          </p:cNvPr>
          <p:cNvSpPr txBox="1">
            <a:spLocks noGrp="1"/>
          </p:cNvSpPr>
          <p:nvPr>
            <p:ph type="title"/>
          </p:nvPr>
        </p:nvSpPr>
        <p:spPr>
          <a:xfrm>
            <a:off x="838199" y="441325"/>
            <a:ext cx="10582275" cy="1325563"/>
          </a:xfrm>
          <a:prstGeom prst="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8. Responsibilities of the Fitness to Practice (FTP)   </a:t>
            </a:r>
            <a:br>
              <a:rPr lang="en-US" sz="4000" dirty="0"/>
            </a:br>
            <a:r>
              <a:rPr lang="en-US" sz="4000" dirty="0"/>
              <a:t>      Committee</a:t>
            </a:r>
            <a:endParaRPr lang="en-MY" sz="4000" dirty="0"/>
          </a:p>
        </p:txBody>
      </p:sp>
    </p:spTree>
    <p:extLst>
      <p:ext uri="{BB962C8B-B14F-4D97-AF65-F5344CB8AC3E}">
        <p14:creationId xmlns:p14="http://schemas.microsoft.com/office/powerpoint/2010/main" val="311096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A8F0-18CF-0781-B4B7-C6BB0549FB69}"/>
              </a:ext>
            </a:extLst>
          </p:cNvPr>
          <p:cNvSpPr>
            <a:spLocks noGrp="1"/>
          </p:cNvSpPr>
          <p:nvPr>
            <p:ph type="title"/>
          </p:nvPr>
        </p:nvSpPr>
        <p:spPr>
          <a:xfrm>
            <a:off x="838200" y="822325"/>
            <a:ext cx="10515600" cy="1325563"/>
          </a:xfr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normAutofit/>
          </a:bodyPr>
          <a:lstStyle/>
          <a:p>
            <a:r>
              <a:rPr lang="en-US" dirty="0"/>
              <a:t>9. HCWs with BBV (Hepatitis B, Hepatitis C,  </a:t>
            </a:r>
            <a:br>
              <a:rPr lang="en-US" dirty="0"/>
            </a:br>
            <a:r>
              <a:rPr lang="en-US" dirty="0"/>
              <a:t>    HIV) not performing EPPs</a:t>
            </a:r>
            <a:endParaRPr lang="en-MY" dirty="0"/>
          </a:p>
        </p:txBody>
      </p:sp>
      <p:sp>
        <p:nvSpPr>
          <p:cNvPr id="3" name="Content Placeholder 2">
            <a:extLst>
              <a:ext uri="{FF2B5EF4-FFF2-40B4-BE49-F238E27FC236}">
                <a16:creationId xmlns:a16="http://schemas.microsoft.com/office/drawing/2014/main" id="{1F347E7B-51C6-93FF-BBCE-20A0B41E755C}"/>
              </a:ext>
            </a:extLst>
          </p:cNvPr>
          <p:cNvSpPr>
            <a:spLocks noGrp="1"/>
          </p:cNvSpPr>
          <p:nvPr>
            <p:ph idx="1"/>
          </p:nvPr>
        </p:nvSpPr>
        <p:spPr>
          <a:xfrm>
            <a:off x="838200" y="2648744"/>
            <a:ext cx="10515600" cy="4351338"/>
          </a:xfrm>
        </p:spPr>
        <p:txBody>
          <a:bodyPr/>
          <a:lstStyle/>
          <a:p>
            <a:r>
              <a:rPr lang="en-US" dirty="0"/>
              <a:t>If HCW do not involve in exposure prone exposure, the possibility of provider-to-patient transmission is considered extremely low.</a:t>
            </a:r>
          </a:p>
          <a:p>
            <a:r>
              <a:rPr lang="en-US" dirty="0"/>
              <a:t>HCW with BBV and who do not perform EPPs may continue to provide clinical care to patients. </a:t>
            </a:r>
          </a:p>
          <a:p>
            <a:r>
              <a:rPr lang="en-US" dirty="0"/>
              <a:t>It is in the best interest of the HCW own health to remain under regular medical care</a:t>
            </a:r>
            <a:endParaRPr lang="en-MY" dirty="0"/>
          </a:p>
        </p:txBody>
      </p:sp>
    </p:spTree>
    <p:extLst>
      <p:ext uri="{BB962C8B-B14F-4D97-AF65-F5344CB8AC3E}">
        <p14:creationId xmlns:p14="http://schemas.microsoft.com/office/powerpoint/2010/main" val="87611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9CF8-8D2D-89E2-C49B-B49585F39EA5}"/>
              </a:ext>
            </a:extLst>
          </p:cNvPr>
          <p:cNvSpPr>
            <a:spLocks noGrp="1"/>
          </p:cNvSpPr>
          <p:nvPr>
            <p:ph type="title"/>
          </p:nvPr>
        </p:nvSpPr>
        <p:spPr>
          <a:xfrm>
            <a:off x="838200" y="509587"/>
            <a:ext cx="10515600" cy="1223963"/>
          </a:xfrm>
          <a:solidFill>
            <a:schemeClr val="tx2"/>
          </a:solidFill>
        </p:spPr>
        <p:txBody>
          <a:bodyPr/>
          <a:lstStyle/>
          <a:p>
            <a:r>
              <a:rPr lang="en-MY" b="1" dirty="0">
                <a:solidFill>
                  <a:schemeClr val="bg1"/>
                </a:solidFill>
              </a:rPr>
              <a:t> 10. HCW with HBV infection</a:t>
            </a:r>
          </a:p>
        </p:txBody>
      </p:sp>
      <p:sp>
        <p:nvSpPr>
          <p:cNvPr id="3" name="Content Placeholder 2">
            <a:extLst>
              <a:ext uri="{FF2B5EF4-FFF2-40B4-BE49-F238E27FC236}">
                <a16:creationId xmlns:a16="http://schemas.microsoft.com/office/drawing/2014/main" id="{CE2F43EA-9A71-1E54-9AF0-57C3B1B84F80}"/>
              </a:ext>
            </a:extLst>
          </p:cNvPr>
          <p:cNvSpPr>
            <a:spLocks noGrp="1"/>
          </p:cNvSpPr>
          <p:nvPr>
            <p:ph idx="1"/>
          </p:nvPr>
        </p:nvSpPr>
        <p:spPr>
          <a:xfrm>
            <a:off x="838200" y="2254250"/>
            <a:ext cx="10515600" cy="4351338"/>
          </a:xfrm>
        </p:spPr>
        <p:txBody>
          <a:bodyPr/>
          <a:lstStyle/>
          <a:p>
            <a:r>
              <a:rPr lang="en-US" dirty="0"/>
              <a:t>All HCW and student HCW should be vaccinated against HBV prior to commencement of employment if they have no documented evidence of preexisting immunity (from resolved infection or prior vaccination). </a:t>
            </a:r>
          </a:p>
          <a:p>
            <a:r>
              <a:rPr lang="en-US" dirty="0"/>
              <a:t>All HCW should be assessed for immunity post-vaccination</a:t>
            </a:r>
            <a:endParaRPr lang="en-MY" dirty="0"/>
          </a:p>
          <a:p>
            <a:r>
              <a:rPr lang="en-US" dirty="0"/>
              <a:t>A HBV-infected health care worker should, in general, be on antiviral with effective viral suppression regardless of whether he or she is </a:t>
            </a:r>
            <a:r>
              <a:rPr lang="en-US" dirty="0" err="1"/>
              <a:t>HBeAg</a:t>
            </a:r>
            <a:r>
              <a:rPr lang="en-US" dirty="0"/>
              <a:t> positive or negative if he or she intends to perform EPPs.</a:t>
            </a:r>
          </a:p>
        </p:txBody>
      </p:sp>
    </p:spTree>
    <p:extLst>
      <p:ext uri="{BB962C8B-B14F-4D97-AF65-F5344CB8AC3E}">
        <p14:creationId xmlns:p14="http://schemas.microsoft.com/office/powerpoint/2010/main" val="420084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E137-B52A-6DCD-67A3-64146DCC0864}"/>
              </a:ext>
            </a:extLst>
          </p:cNvPr>
          <p:cNvSpPr>
            <a:spLocks noGrp="1"/>
          </p:cNvSpPr>
          <p:nvPr>
            <p:ph type="title"/>
          </p:nvPr>
        </p:nvSpPr>
        <p:spPr>
          <a:xfrm>
            <a:off x="838200" y="704850"/>
            <a:ext cx="10515600" cy="885825"/>
          </a:xfr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lstStyle/>
          <a:p>
            <a:r>
              <a:rPr lang="en-MY" dirty="0"/>
              <a:t>Introduction</a:t>
            </a:r>
          </a:p>
        </p:txBody>
      </p:sp>
      <p:sp>
        <p:nvSpPr>
          <p:cNvPr id="3" name="Content Placeholder 2">
            <a:extLst>
              <a:ext uri="{FF2B5EF4-FFF2-40B4-BE49-F238E27FC236}">
                <a16:creationId xmlns:a16="http://schemas.microsoft.com/office/drawing/2014/main" id="{A6505AA5-1D11-DD20-B380-ADCFC607A8C3}"/>
              </a:ext>
            </a:extLst>
          </p:cNvPr>
          <p:cNvSpPr>
            <a:spLocks noGrp="1"/>
          </p:cNvSpPr>
          <p:nvPr>
            <p:ph idx="1"/>
          </p:nvPr>
        </p:nvSpPr>
        <p:spPr>
          <a:xfrm>
            <a:off x="838200" y="2049462"/>
            <a:ext cx="10515600" cy="4351338"/>
          </a:xfrm>
        </p:spPr>
        <p:txBody>
          <a:bodyPr>
            <a:normAutofit/>
          </a:bodyPr>
          <a:lstStyle/>
          <a:p>
            <a:r>
              <a:rPr lang="en-US" sz="2400" dirty="0"/>
              <a:t>The recommendations in these guidelines include measures related to the prevention of </a:t>
            </a:r>
            <a:r>
              <a:rPr lang="en-US" altLang="zh-CN" sz="2400" dirty="0"/>
              <a:t>t</a:t>
            </a:r>
            <a:r>
              <a:rPr lang="en-US" sz="2400" dirty="0"/>
              <a:t>ransmission from, and the management and treatment of healthcare worker (HCW) with hepatitis B virus (HBV), hepatitis C virus (HCV) and/or human immunodeficiency virus (HIV).</a:t>
            </a:r>
          </a:p>
          <a:p>
            <a:r>
              <a:rPr lang="en-US" sz="2400" dirty="0"/>
              <a:t>There is a very low, but real, risk of transmission from a HCW with a bloodborne </a:t>
            </a:r>
            <a:r>
              <a:rPr lang="en-US" sz="2400" dirty="0" err="1"/>
              <a:t>virues</a:t>
            </a:r>
            <a:r>
              <a:rPr lang="en-US" sz="2400" dirty="0"/>
              <a:t> (BBV) to a patient, despite best practice infection control practices. </a:t>
            </a:r>
          </a:p>
          <a:p>
            <a:r>
              <a:rPr lang="en-US" sz="2400" dirty="0"/>
              <a:t>There are certain types of procedures, known as exposure prone procedures (EPPs), where it is possible that injury to the HCW could result in the worker’s blood coming into contact with the patient’s open tissues. Therefore, there is an increased risk of BBV transmission from either the HCW or the patient during EPPs.</a:t>
            </a:r>
            <a:endParaRPr lang="en-MY" sz="2400" dirty="0"/>
          </a:p>
        </p:txBody>
      </p:sp>
    </p:spTree>
    <p:extLst>
      <p:ext uri="{BB962C8B-B14F-4D97-AF65-F5344CB8AC3E}">
        <p14:creationId xmlns:p14="http://schemas.microsoft.com/office/powerpoint/2010/main" val="551780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4074-F51A-2DE0-6C61-AD84037ED97B}"/>
              </a:ext>
            </a:extLst>
          </p:cNvPr>
          <p:cNvSpPr>
            <a:spLocks noGrp="1"/>
          </p:cNvSpPr>
          <p:nvPr>
            <p:ph type="title"/>
          </p:nvPr>
        </p:nvSpPr>
        <p:spPr>
          <a:xfrm>
            <a:off x="838200" y="641350"/>
            <a:ext cx="10515600" cy="1325563"/>
          </a:xfrm>
        </p:spPr>
        <p:txBody>
          <a:bodyPr/>
          <a:lstStyle/>
          <a:p>
            <a:r>
              <a:rPr lang="en-US" dirty="0"/>
              <a:t>Initial health clearance for HCW with HBV who wish to perform EPPs</a:t>
            </a:r>
            <a:endParaRPr lang="en-MY" u="sng" dirty="0"/>
          </a:p>
        </p:txBody>
      </p:sp>
      <p:sp>
        <p:nvSpPr>
          <p:cNvPr id="3" name="Content Placeholder 2">
            <a:extLst>
              <a:ext uri="{FF2B5EF4-FFF2-40B4-BE49-F238E27FC236}">
                <a16:creationId xmlns:a16="http://schemas.microsoft.com/office/drawing/2014/main" id="{AC7483C0-CCBE-3529-C9F3-DA23D696ECBE}"/>
              </a:ext>
            </a:extLst>
          </p:cNvPr>
          <p:cNvSpPr>
            <a:spLocks noGrp="1"/>
          </p:cNvSpPr>
          <p:nvPr>
            <p:ph idx="1"/>
          </p:nvPr>
        </p:nvSpPr>
        <p:spPr>
          <a:xfrm>
            <a:off x="838200" y="2359025"/>
            <a:ext cx="10515600" cy="4351338"/>
          </a:xfrm>
        </p:spPr>
        <p:txBody>
          <a:bodyPr/>
          <a:lstStyle/>
          <a:p>
            <a:r>
              <a:rPr lang="en-US" dirty="0"/>
              <a:t>HBV DNA viral load undetectable or very low </a:t>
            </a:r>
            <a:r>
              <a:rPr lang="en-MY" dirty="0"/>
              <a:t>(&lt;50IU/ml)</a:t>
            </a:r>
            <a:endParaRPr lang="en-US" dirty="0"/>
          </a:p>
          <a:p>
            <a:r>
              <a:rPr lang="en-US" dirty="0"/>
              <a:t>Either from natural suppression or on continuous antiviral therapy</a:t>
            </a:r>
          </a:p>
          <a:p>
            <a:r>
              <a:rPr lang="en-US" dirty="0"/>
              <a:t>Be subject to plasma viral load monitoring every 12 - 24 weeks</a:t>
            </a:r>
          </a:p>
          <a:p>
            <a:r>
              <a:rPr lang="en-US" dirty="0"/>
              <a:t>Be under joint supervision of a responsible physician and occupational health unit of employing </a:t>
            </a:r>
            <a:r>
              <a:rPr lang="en-US" dirty="0" err="1"/>
              <a:t>organisation</a:t>
            </a:r>
            <a:r>
              <a:rPr lang="en-US" dirty="0"/>
              <a:t> (if self-employed must be under joint supervision of a responsible physician and MMC) </a:t>
            </a:r>
          </a:p>
          <a:p>
            <a:r>
              <a:rPr lang="en-US" dirty="0"/>
              <a:t>Agree to inform MMC if there is any change in work scope</a:t>
            </a:r>
            <a:endParaRPr lang="en-MY" dirty="0"/>
          </a:p>
        </p:txBody>
      </p:sp>
    </p:spTree>
    <p:extLst>
      <p:ext uri="{BB962C8B-B14F-4D97-AF65-F5344CB8AC3E}">
        <p14:creationId xmlns:p14="http://schemas.microsoft.com/office/powerpoint/2010/main" val="162610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C953-22F0-8A97-B6FE-3DFE6AB1F9E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5CCE5FB-C0A1-26CB-3B86-3DFD900079AE}"/>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0668D8D7-1A9C-EDF3-D30F-CC2E2E391277}"/>
              </a:ext>
            </a:extLst>
          </p:cNvPr>
          <p:cNvPicPr>
            <a:picLocks noChangeAspect="1"/>
          </p:cNvPicPr>
          <p:nvPr/>
        </p:nvPicPr>
        <p:blipFill>
          <a:blip r:embed="rId2"/>
          <a:stretch>
            <a:fillRect/>
          </a:stretch>
        </p:blipFill>
        <p:spPr>
          <a:xfrm>
            <a:off x="556508" y="199622"/>
            <a:ext cx="11174054" cy="6394218"/>
          </a:xfrm>
          <a:prstGeom prst="rect">
            <a:avLst/>
          </a:prstGeom>
        </p:spPr>
      </p:pic>
    </p:spTree>
    <p:extLst>
      <p:ext uri="{BB962C8B-B14F-4D97-AF65-F5344CB8AC3E}">
        <p14:creationId xmlns:p14="http://schemas.microsoft.com/office/powerpoint/2010/main" val="218107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5B1E-A824-BFDB-AD4F-D9D1AC04478A}"/>
              </a:ext>
            </a:extLst>
          </p:cNvPr>
          <p:cNvSpPr>
            <a:spLocks noGrp="1"/>
          </p:cNvSpPr>
          <p:nvPr>
            <p:ph type="title"/>
          </p:nvPr>
        </p:nvSpPr>
        <p:spPr>
          <a:xfrm>
            <a:off x="838200" y="504826"/>
            <a:ext cx="10515600" cy="1123950"/>
          </a:xfrm>
          <a:solidFill>
            <a:schemeClr val="tx2"/>
          </a:solidFill>
        </p:spPr>
        <p:txBody>
          <a:bodyPr/>
          <a:lstStyle/>
          <a:p>
            <a:r>
              <a:rPr lang="en-US" dirty="0">
                <a:solidFill>
                  <a:schemeClr val="bg1"/>
                </a:solidFill>
              </a:rPr>
              <a:t> 11. HCW with HCV infection</a:t>
            </a:r>
            <a:endParaRPr lang="en-MY" dirty="0">
              <a:solidFill>
                <a:schemeClr val="bg1"/>
              </a:solidFill>
            </a:endParaRPr>
          </a:p>
        </p:txBody>
      </p:sp>
      <p:sp>
        <p:nvSpPr>
          <p:cNvPr id="3" name="Content Placeholder 2">
            <a:extLst>
              <a:ext uri="{FF2B5EF4-FFF2-40B4-BE49-F238E27FC236}">
                <a16:creationId xmlns:a16="http://schemas.microsoft.com/office/drawing/2014/main" id="{F84D25B8-58C3-E197-8889-7E562BD73EC2}"/>
              </a:ext>
            </a:extLst>
          </p:cNvPr>
          <p:cNvSpPr>
            <a:spLocks noGrp="1"/>
          </p:cNvSpPr>
          <p:nvPr>
            <p:ph idx="1"/>
          </p:nvPr>
        </p:nvSpPr>
        <p:spPr/>
        <p:txBody>
          <a:bodyPr>
            <a:normAutofit lnSpcReduction="10000"/>
          </a:bodyPr>
          <a:lstStyle/>
          <a:p>
            <a:r>
              <a:rPr lang="en-US" dirty="0"/>
              <a:t>The management of anti-HCV antibody positive HCW starts with confirmation of HCV infection; </a:t>
            </a:r>
            <a:r>
              <a:rPr lang="en-US" dirty="0" err="1"/>
              <a:t>i.e</a:t>
            </a:r>
            <a:r>
              <a:rPr lang="en-US" dirty="0"/>
              <a:t> both anti-HCV antibody and HCV RNA are detectable.</a:t>
            </a:r>
          </a:p>
          <a:p>
            <a:r>
              <a:rPr lang="en-US" dirty="0"/>
              <a:t>The WHO 2016 guidelines on management of HCV prioritized the treatment of HCV infected HCW because successful treatment minimizes the risk of transmission of HCV to patients.</a:t>
            </a:r>
          </a:p>
          <a:p>
            <a:r>
              <a:rPr lang="en-US" dirty="0"/>
              <a:t>The response to DAA is assessed by sustained virological response (SVR) defined as undetectable HCV RNA at 12 or 24 weeks after the completion of a course of DAA. </a:t>
            </a:r>
          </a:p>
          <a:p>
            <a:r>
              <a:rPr lang="en-US" dirty="0"/>
              <a:t>A SVR corresponds to a cure of the HCV infection, with a very low chance of late relapse.</a:t>
            </a:r>
            <a:endParaRPr lang="en-MY" dirty="0"/>
          </a:p>
        </p:txBody>
      </p:sp>
    </p:spTree>
    <p:extLst>
      <p:ext uri="{BB962C8B-B14F-4D97-AF65-F5344CB8AC3E}">
        <p14:creationId xmlns:p14="http://schemas.microsoft.com/office/powerpoint/2010/main" val="2676248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E316-B67F-5810-1DDD-4EEB491D6A45}"/>
              </a:ext>
            </a:extLst>
          </p:cNvPr>
          <p:cNvSpPr>
            <a:spLocks noGrp="1"/>
          </p:cNvSpPr>
          <p:nvPr>
            <p:ph type="title"/>
          </p:nvPr>
        </p:nvSpPr>
        <p:spPr>
          <a:xfrm>
            <a:off x="838200" y="957262"/>
            <a:ext cx="10515600" cy="1325563"/>
          </a:xfrm>
        </p:spPr>
        <p:txBody>
          <a:bodyPr>
            <a:normAutofit fontScale="90000"/>
          </a:bodyPr>
          <a:lstStyle/>
          <a:p>
            <a:r>
              <a:rPr lang="en-US" dirty="0"/>
              <a:t>Initial health clearance for HCW with Hep C who wish to perform EPPs</a:t>
            </a:r>
            <a:br>
              <a:rPr lang="en-US" dirty="0"/>
            </a:br>
            <a:endParaRPr lang="en-MY" dirty="0"/>
          </a:p>
        </p:txBody>
      </p:sp>
      <p:sp>
        <p:nvSpPr>
          <p:cNvPr id="3" name="Content Placeholder 2">
            <a:extLst>
              <a:ext uri="{FF2B5EF4-FFF2-40B4-BE49-F238E27FC236}">
                <a16:creationId xmlns:a16="http://schemas.microsoft.com/office/drawing/2014/main" id="{C801A022-AE68-8A36-6767-73EB7862792F}"/>
              </a:ext>
            </a:extLst>
          </p:cNvPr>
          <p:cNvSpPr>
            <a:spLocks noGrp="1"/>
          </p:cNvSpPr>
          <p:nvPr>
            <p:ph idx="1"/>
          </p:nvPr>
        </p:nvSpPr>
        <p:spPr/>
        <p:txBody>
          <a:bodyPr>
            <a:normAutofit/>
          </a:bodyPr>
          <a:lstStyle/>
          <a:p>
            <a:endParaRPr lang="en-US" dirty="0"/>
          </a:p>
          <a:p>
            <a:pPr marL="0" indent="0">
              <a:buNone/>
            </a:pPr>
            <a:r>
              <a:rPr lang="en-US" dirty="0"/>
              <a:t>1. if anti-HCV positive, must be repeatedly HCV RNA negative </a:t>
            </a:r>
          </a:p>
          <a:p>
            <a:pPr marL="0" indent="0">
              <a:buNone/>
            </a:pPr>
            <a:r>
              <a:rPr lang="en-US" dirty="0"/>
              <a:t>Or </a:t>
            </a:r>
          </a:p>
          <a:p>
            <a:pPr marL="0" indent="0">
              <a:buNone/>
            </a:pPr>
            <a:r>
              <a:rPr lang="en-US" dirty="0"/>
              <a:t>2. If HCV RNA positive, must be treated and be HCV RNA negative for at least 6 months after cessation of treatment (</a:t>
            </a:r>
            <a:r>
              <a:rPr lang="en-US" dirty="0" err="1"/>
              <a:t>ie</a:t>
            </a:r>
            <a:r>
              <a:rPr lang="en-US" dirty="0"/>
              <a:t> achieve sustained virological response at 24 weeks post treatment, SVR24) </a:t>
            </a:r>
          </a:p>
          <a:p>
            <a:pPr marL="0" indent="0">
              <a:buNone/>
            </a:pPr>
            <a:r>
              <a:rPr lang="en-US" dirty="0"/>
              <a:t>3. Additional test for HCV RNA at 3 months after SVR24. However, in the presence of ongoing risk factors that could not be completely removed, annual HCV RNA is required.</a:t>
            </a:r>
            <a:endParaRPr lang="en-MY" dirty="0"/>
          </a:p>
        </p:txBody>
      </p:sp>
    </p:spTree>
    <p:extLst>
      <p:ext uri="{BB962C8B-B14F-4D97-AF65-F5344CB8AC3E}">
        <p14:creationId xmlns:p14="http://schemas.microsoft.com/office/powerpoint/2010/main" val="289823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E7F3-A28D-7178-C844-593C8361887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41B8E5D-2FD0-E1BC-3A4D-DED926800BB4}"/>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F0A36248-9624-398D-10C7-A9F76DD1899B}"/>
              </a:ext>
            </a:extLst>
          </p:cNvPr>
          <p:cNvPicPr>
            <a:picLocks noChangeAspect="1"/>
          </p:cNvPicPr>
          <p:nvPr/>
        </p:nvPicPr>
        <p:blipFill>
          <a:blip r:embed="rId2"/>
          <a:stretch>
            <a:fillRect/>
          </a:stretch>
        </p:blipFill>
        <p:spPr>
          <a:xfrm>
            <a:off x="742251" y="457526"/>
            <a:ext cx="10611549" cy="5790874"/>
          </a:xfrm>
          <a:prstGeom prst="rect">
            <a:avLst/>
          </a:prstGeom>
        </p:spPr>
      </p:pic>
    </p:spTree>
    <p:extLst>
      <p:ext uri="{BB962C8B-B14F-4D97-AF65-F5344CB8AC3E}">
        <p14:creationId xmlns:p14="http://schemas.microsoft.com/office/powerpoint/2010/main" val="196024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BFA-4DD2-2AC6-BFDA-E9BEA710C871}"/>
              </a:ext>
            </a:extLst>
          </p:cNvPr>
          <p:cNvSpPr>
            <a:spLocks noGrp="1"/>
          </p:cNvSpPr>
          <p:nvPr>
            <p:ph type="title"/>
          </p:nvPr>
        </p:nvSpPr>
        <p:spPr>
          <a:xfrm>
            <a:off x="838200" y="590550"/>
            <a:ext cx="10515600" cy="1100138"/>
          </a:xfrm>
          <a:solidFill>
            <a:schemeClr val="tx2"/>
          </a:solidFill>
        </p:spPr>
        <p:txBody>
          <a:bodyPr/>
          <a:lstStyle/>
          <a:p>
            <a:r>
              <a:rPr lang="en-US" dirty="0">
                <a:solidFill>
                  <a:schemeClr val="bg1"/>
                </a:solidFill>
              </a:rPr>
              <a:t> 12. HCW with HIV infection</a:t>
            </a:r>
            <a:endParaRPr lang="en-MY" dirty="0">
              <a:solidFill>
                <a:schemeClr val="bg1"/>
              </a:solidFill>
            </a:endParaRPr>
          </a:p>
        </p:txBody>
      </p:sp>
      <p:sp>
        <p:nvSpPr>
          <p:cNvPr id="3" name="Content Placeholder 2">
            <a:extLst>
              <a:ext uri="{FF2B5EF4-FFF2-40B4-BE49-F238E27FC236}">
                <a16:creationId xmlns:a16="http://schemas.microsoft.com/office/drawing/2014/main" id="{E4BF01FE-05B4-A103-C211-B249524DEFBF}"/>
              </a:ext>
            </a:extLst>
          </p:cNvPr>
          <p:cNvSpPr>
            <a:spLocks noGrp="1"/>
          </p:cNvSpPr>
          <p:nvPr>
            <p:ph idx="1"/>
          </p:nvPr>
        </p:nvSpPr>
        <p:spPr>
          <a:xfrm>
            <a:off x="838200" y="2257425"/>
            <a:ext cx="10515600" cy="3919538"/>
          </a:xfrm>
        </p:spPr>
        <p:txBody>
          <a:bodyPr/>
          <a:lstStyle/>
          <a:p>
            <a:r>
              <a:rPr lang="en-US" dirty="0"/>
              <a:t>Current treatment guidelines recommend lifelong treatment with </a:t>
            </a:r>
            <a:r>
              <a:rPr lang="en-US" dirty="0" err="1"/>
              <a:t>cART</a:t>
            </a:r>
            <a:r>
              <a:rPr lang="en-US" dirty="0"/>
              <a:t> to all regardless of clinical stage or CD4 count. </a:t>
            </a:r>
          </a:p>
          <a:p>
            <a:r>
              <a:rPr lang="en-US" dirty="0"/>
              <a:t>Therefore all HCWs with HIV should be started on </a:t>
            </a:r>
            <a:r>
              <a:rPr lang="en-US" dirty="0" err="1"/>
              <a:t>cART</a:t>
            </a:r>
            <a:r>
              <a:rPr lang="en-US" dirty="0"/>
              <a:t> as soon as they were diagnosed. </a:t>
            </a:r>
          </a:p>
          <a:p>
            <a:r>
              <a:rPr lang="en-US" dirty="0"/>
              <a:t>Aim of treatment is to maintain their HIV viral load less than the detectable range </a:t>
            </a:r>
            <a:r>
              <a:rPr lang="en-MY" dirty="0"/>
              <a:t>(&lt;50IU/ml)</a:t>
            </a:r>
          </a:p>
        </p:txBody>
      </p:sp>
    </p:spTree>
    <p:extLst>
      <p:ext uri="{BB962C8B-B14F-4D97-AF65-F5344CB8AC3E}">
        <p14:creationId xmlns:p14="http://schemas.microsoft.com/office/powerpoint/2010/main" val="315063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EF20-3FC2-5DB7-A885-1150F1C8B90F}"/>
              </a:ext>
            </a:extLst>
          </p:cNvPr>
          <p:cNvSpPr>
            <a:spLocks noGrp="1"/>
          </p:cNvSpPr>
          <p:nvPr>
            <p:ph type="title"/>
          </p:nvPr>
        </p:nvSpPr>
        <p:spPr>
          <a:xfrm>
            <a:off x="838200" y="498475"/>
            <a:ext cx="10515600" cy="1325563"/>
          </a:xfrm>
          <a:solidFill>
            <a:schemeClr val="bg1"/>
          </a:solidFill>
        </p:spPr>
        <p:txBody>
          <a:bodyPr/>
          <a:lstStyle/>
          <a:p>
            <a:r>
              <a:rPr lang="en-US" dirty="0"/>
              <a:t>Initial health clearance for HCW with HIV who wish to perform EPPs</a:t>
            </a:r>
            <a:endParaRPr lang="en-MY" dirty="0"/>
          </a:p>
        </p:txBody>
      </p:sp>
      <p:sp>
        <p:nvSpPr>
          <p:cNvPr id="3" name="Content Placeholder 2">
            <a:extLst>
              <a:ext uri="{FF2B5EF4-FFF2-40B4-BE49-F238E27FC236}">
                <a16:creationId xmlns:a16="http://schemas.microsoft.com/office/drawing/2014/main" id="{E6450267-7D3F-03F9-8415-B45B6C3F262C}"/>
              </a:ext>
            </a:extLst>
          </p:cNvPr>
          <p:cNvSpPr>
            <a:spLocks noGrp="1"/>
          </p:cNvSpPr>
          <p:nvPr>
            <p:ph idx="1"/>
          </p:nvPr>
        </p:nvSpPr>
        <p:spPr>
          <a:xfrm>
            <a:off x="838200" y="2254249"/>
            <a:ext cx="10515600" cy="4105276"/>
          </a:xfrm>
        </p:spPr>
        <p:txBody>
          <a:bodyPr>
            <a:normAutofit fontScale="92500" lnSpcReduction="10000"/>
          </a:bodyPr>
          <a:lstStyle/>
          <a:p>
            <a:pPr marL="0" indent="0">
              <a:buNone/>
            </a:pPr>
            <a:r>
              <a:rPr lang="en-US" dirty="0"/>
              <a:t>Being on combination </a:t>
            </a:r>
            <a:r>
              <a:rPr lang="en-US" dirty="0" err="1"/>
              <a:t>cART</a:t>
            </a:r>
            <a:r>
              <a:rPr lang="en-US" dirty="0"/>
              <a:t> with a viral load below 200 copies/mL, measured on two occasions no less than 3 months apart, </a:t>
            </a:r>
          </a:p>
          <a:p>
            <a:pPr marL="0" indent="0">
              <a:buNone/>
            </a:pPr>
            <a:endParaRPr lang="en-US" dirty="0"/>
          </a:p>
          <a:p>
            <a:pPr marL="0" indent="0">
              <a:buNone/>
            </a:pPr>
            <a:r>
              <a:rPr lang="en-US" dirty="0"/>
              <a:t>and </a:t>
            </a:r>
          </a:p>
          <a:p>
            <a:pPr marL="0" indent="0">
              <a:buNone/>
            </a:pPr>
            <a:r>
              <a:rPr lang="en-US" dirty="0"/>
              <a:t>3. be subject to plasma viral load monitoring every 12 -24 weeks, as decided by the FTP Committee </a:t>
            </a:r>
          </a:p>
          <a:p>
            <a:pPr marL="0" indent="0">
              <a:buNone/>
            </a:pPr>
            <a:r>
              <a:rPr lang="en-US" dirty="0"/>
              <a:t>4. be under joint supervision of a responsible physician and occupational health unit of employing </a:t>
            </a:r>
            <a:r>
              <a:rPr lang="en-US" dirty="0" err="1"/>
              <a:t>organisation</a:t>
            </a:r>
            <a:r>
              <a:rPr lang="en-US" dirty="0"/>
              <a:t> (if self-employed must be under joint supervision of a responsible physician and MMC) </a:t>
            </a:r>
          </a:p>
          <a:p>
            <a:pPr marL="0" indent="0">
              <a:buNone/>
            </a:pPr>
            <a:r>
              <a:rPr lang="en-US" dirty="0"/>
              <a:t>5. agree to inform MMC if there is any change in work scope</a:t>
            </a:r>
            <a:endParaRPr lang="en-MY" dirty="0"/>
          </a:p>
        </p:txBody>
      </p:sp>
    </p:spTree>
    <p:extLst>
      <p:ext uri="{BB962C8B-B14F-4D97-AF65-F5344CB8AC3E}">
        <p14:creationId xmlns:p14="http://schemas.microsoft.com/office/powerpoint/2010/main" val="272441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42DC-79FB-0B28-296F-84B4F6F2140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33314C7-8C9F-61A0-8E54-A11623234DF3}"/>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C01A118B-9C4D-6A47-CA57-93E81F6685A9}"/>
              </a:ext>
            </a:extLst>
          </p:cNvPr>
          <p:cNvPicPr>
            <a:picLocks noChangeAspect="1"/>
          </p:cNvPicPr>
          <p:nvPr/>
        </p:nvPicPr>
        <p:blipFill>
          <a:blip r:embed="rId2"/>
          <a:stretch>
            <a:fillRect/>
          </a:stretch>
        </p:blipFill>
        <p:spPr>
          <a:xfrm>
            <a:off x="942974" y="230252"/>
            <a:ext cx="10029825" cy="6397496"/>
          </a:xfrm>
          <a:prstGeom prst="rect">
            <a:avLst/>
          </a:prstGeom>
        </p:spPr>
      </p:pic>
    </p:spTree>
    <p:extLst>
      <p:ext uri="{BB962C8B-B14F-4D97-AF65-F5344CB8AC3E}">
        <p14:creationId xmlns:p14="http://schemas.microsoft.com/office/powerpoint/2010/main" val="1877498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F097B2-B91A-CDAE-FA1C-E71722C871FC}"/>
              </a:ext>
            </a:extLst>
          </p:cNvPr>
          <p:cNvPicPr>
            <a:picLocks noChangeAspect="1"/>
          </p:cNvPicPr>
          <p:nvPr/>
        </p:nvPicPr>
        <p:blipFill>
          <a:blip r:embed="rId2"/>
          <a:stretch>
            <a:fillRect/>
          </a:stretch>
        </p:blipFill>
        <p:spPr>
          <a:xfrm>
            <a:off x="1609726" y="213864"/>
            <a:ext cx="8814434" cy="6430272"/>
          </a:xfrm>
          <a:prstGeom prst="rect">
            <a:avLst/>
          </a:prstGeom>
        </p:spPr>
      </p:pic>
    </p:spTree>
    <p:extLst>
      <p:ext uri="{BB962C8B-B14F-4D97-AF65-F5344CB8AC3E}">
        <p14:creationId xmlns:p14="http://schemas.microsoft.com/office/powerpoint/2010/main" val="409884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A789-736D-BBA7-76FE-0DABA6FC43DA}"/>
              </a:ext>
            </a:extLst>
          </p:cNvPr>
          <p:cNvSpPr>
            <a:spLocks noGrp="1"/>
          </p:cNvSpPr>
          <p:nvPr>
            <p:ph type="title"/>
          </p:nvPr>
        </p:nvSpPr>
        <p:spPr>
          <a:xfrm>
            <a:off x="838200" y="490537"/>
            <a:ext cx="10515600" cy="1325563"/>
          </a:xfr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normAutofit/>
          </a:bodyPr>
          <a:lstStyle/>
          <a:p>
            <a:r>
              <a:rPr lang="en-MY" sz="3600" dirty="0"/>
              <a:t>13. Confidentiality concerning the HCW living with BBV</a:t>
            </a:r>
          </a:p>
        </p:txBody>
      </p:sp>
      <p:sp>
        <p:nvSpPr>
          <p:cNvPr id="3" name="Content Placeholder 2">
            <a:extLst>
              <a:ext uri="{FF2B5EF4-FFF2-40B4-BE49-F238E27FC236}">
                <a16:creationId xmlns:a16="http://schemas.microsoft.com/office/drawing/2014/main" id="{001028DA-D6CC-D0FB-47D9-03D95E674CC8}"/>
              </a:ext>
            </a:extLst>
          </p:cNvPr>
          <p:cNvSpPr>
            <a:spLocks noGrp="1"/>
          </p:cNvSpPr>
          <p:nvPr>
            <p:ph idx="1"/>
          </p:nvPr>
        </p:nvSpPr>
        <p:spPr>
          <a:xfrm>
            <a:off x="838200" y="2016125"/>
            <a:ext cx="10515600" cy="4351338"/>
          </a:xfrm>
        </p:spPr>
        <p:txBody>
          <a:bodyPr>
            <a:normAutofit/>
          </a:bodyPr>
          <a:lstStyle/>
          <a:p>
            <a:r>
              <a:rPr lang="en-US" sz="2400" dirty="0"/>
              <a:t>It is extremely important that a BBV infected HCW, particularly with HIV infection, receives the same rights of confidentiality as any patient seeking or receiving medical care.	</a:t>
            </a:r>
          </a:p>
          <a:p>
            <a:r>
              <a:rPr lang="en-US" sz="2400" dirty="0"/>
              <a:t>There is a general duty to preserve the confidentiality of medical information and records.</a:t>
            </a:r>
          </a:p>
          <a:p>
            <a:r>
              <a:rPr lang="en-US" sz="2400" dirty="0"/>
              <a:t>Any unauthorized disclosure about the BBV (particularly HIV) status of an employee or patient constitutes a breach of confidence and may lead to disciplinary action or legal proceedings.</a:t>
            </a:r>
          </a:p>
          <a:p>
            <a:r>
              <a:rPr lang="en-US" sz="2400" dirty="0"/>
              <a:t>However, the identity of infected individuals may be disclosed without their consent in exceptional circumstances where it is considered necessary for the purpose of treatment, or prevention of spread of infection</a:t>
            </a:r>
            <a:endParaRPr lang="en-MY" sz="2400" dirty="0"/>
          </a:p>
        </p:txBody>
      </p:sp>
    </p:spTree>
    <p:extLst>
      <p:ext uri="{BB962C8B-B14F-4D97-AF65-F5344CB8AC3E}">
        <p14:creationId xmlns:p14="http://schemas.microsoft.com/office/powerpoint/2010/main" val="332645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7EBE-162E-6BB2-D636-3EA2ACC72BC1}"/>
              </a:ext>
            </a:extLst>
          </p:cNvPr>
          <p:cNvSpPr>
            <a:spLocks noGrp="1"/>
          </p:cNvSpPr>
          <p:nvPr>
            <p:ph type="title"/>
          </p:nvPr>
        </p:nvSpPr>
        <p:spPr>
          <a:xfrm>
            <a:off x="838200" y="298450"/>
            <a:ext cx="10515600" cy="1325563"/>
          </a:xfrm>
        </p:spPr>
        <p:txBody>
          <a:bodyPr/>
          <a:lstStyle/>
          <a:p>
            <a:r>
              <a:rPr lang="en-MY" b="1" dirty="0">
                <a:latin typeface="Amasis MT Pro Black" panose="02040A04050005020304" pitchFamily="18" charset="0"/>
              </a:rPr>
              <a:t>Outline</a:t>
            </a:r>
          </a:p>
        </p:txBody>
      </p:sp>
      <p:sp>
        <p:nvSpPr>
          <p:cNvPr id="3" name="Content Placeholder 2">
            <a:extLst>
              <a:ext uri="{FF2B5EF4-FFF2-40B4-BE49-F238E27FC236}">
                <a16:creationId xmlns:a16="http://schemas.microsoft.com/office/drawing/2014/main" id="{EE5F67A8-AB24-F430-ED87-CA3B441606B5}"/>
              </a:ext>
            </a:extLst>
          </p:cNvPr>
          <p:cNvSpPr>
            <a:spLocks noGrp="1"/>
          </p:cNvSpPr>
          <p:nvPr>
            <p:ph idx="1"/>
          </p:nvPr>
        </p:nvSpPr>
        <p:spPr>
          <a:xfrm>
            <a:off x="838200" y="1624012"/>
            <a:ext cx="10515600" cy="4805363"/>
          </a:xfrm>
        </p:spPr>
        <p:txBody>
          <a:bodyPr>
            <a:normAutofit fontScale="62500" lnSpcReduction="20000"/>
          </a:bodyPr>
          <a:lstStyle/>
          <a:p>
            <a:pPr marL="514350" indent="-514350">
              <a:buAutoNum type="arabicPeriod"/>
            </a:pPr>
            <a:r>
              <a:rPr lang="en-MY" sz="3600" dirty="0">
                <a:latin typeface="Abadi Extra Light" panose="020B0204020104020204" pitchFamily="34" charset="0"/>
              </a:rPr>
              <a:t>Objective of the guideline</a:t>
            </a:r>
          </a:p>
          <a:p>
            <a:pPr marL="514350" indent="-514350">
              <a:buAutoNum type="arabicPeriod"/>
            </a:pPr>
            <a:r>
              <a:rPr lang="en-MY" sz="3600" dirty="0">
                <a:latin typeface="Abadi Extra Light" panose="020B0204020104020204" pitchFamily="34" charset="0"/>
              </a:rPr>
              <a:t>Risk of BBV transmission per exposure in healthcare settings	</a:t>
            </a:r>
          </a:p>
          <a:p>
            <a:pPr marL="514350" indent="-514350">
              <a:buAutoNum type="arabicPeriod"/>
            </a:pPr>
            <a:r>
              <a:rPr lang="en-MY" sz="3600" dirty="0">
                <a:latin typeface="Abadi Extra Light" panose="020B0204020104020204" pitchFamily="34" charset="0"/>
              </a:rPr>
              <a:t>General Measures to prevent occupation transmission of BBV</a:t>
            </a:r>
          </a:p>
          <a:p>
            <a:pPr marL="514350" indent="-514350">
              <a:buAutoNum type="arabicPeriod"/>
            </a:pPr>
            <a:r>
              <a:rPr lang="en-MY" sz="3600" dirty="0">
                <a:latin typeface="Abadi Extra Light" panose="020B0204020104020204" pitchFamily="34" charset="0"/>
              </a:rPr>
              <a:t>Exposure prone procedures (EPPs)</a:t>
            </a:r>
          </a:p>
          <a:p>
            <a:pPr marL="514350" indent="-514350">
              <a:buAutoNum type="arabicPeriod"/>
            </a:pPr>
            <a:r>
              <a:rPr lang="en-MY" sz="3600" dirty="0">
                <a:latin typeface="Abadi Extra Light" panose="020B0204020104020204" pitchFamily="34" charset="0"/>
              </a:rPr>
              <a:t>The responsibilities of HCW</a:t>
            </a:r>
          </a:p>
          <a:p>
            <a:pPr marL="514350" indent="-514350">
              <a:buAutoNum type="arabicPeriod"/>
            </a:pPr>
            <a:r>
              <a:rPr lang="en-US" sz="3600" dirty="0">
                <a:latin typeface="Abadi Extra Light" panose="020B0204020104020204" pitchFamily="34" charset="0"/>
              </a:rPr>
              <a:t>Procedures to be adopted by a HCW with suspected or confirmed BBV Infection</a:t>
            </a:r>
            <a:endParaRPr lang="en-MY" sz="3600" dirty="0">
              <a:latin typeface="Abadi Extra Light" panose="020B0204020104020204" pitchFamily="34" charset="0"/>
            </a:endParaRPr>
          </a:p>
          <a:p>
            <a:pPr marL="514350" indent="-514350">
              <a:buAutoNum type="arabicPeriod"/>
            </a:pPr>
            <a:r>
              <a:rPr lang="en-MY" sz="3600" dirty="0">
                <a:latin typeface="Abadi Extra Light" panose="020B0204020104020204" pitchFamily="34" charset="0"/>
              </a:rPr>
              <a:t>The responsibilities of treating physician</a:t>
            </a:r>
          </a:p>
          <a:p>
            <a:pPr marL="514350" indent="-514350">
              <a:buAutoNum type="arabicPeriod"/>
            </a:pPr>
            <a:r>
              <a:rPr lang="en-MY" sz="3600" dirty="0">
                <a:latin typeface="Abadi Extra Light" panose="020B0204020104020204" pitchFamily="34" charset="0"/>
              </a:rPr>
              <a:t>The responsibilities of FTC Committee</a:t>
            </a:r>
          </a:p>
          <a:p>
            <a:pPr marL="514350" indent="-514350">
              <a:buAutoNum type="arabicPeriod"/>
            </a:pPr>
            <a:r>
              <a:rPr lang="en-MY" sz="3600" dirty="0">
                <a:latin typeface="Abadi Extra Light" panose="020B0204020104020204" pitchFamily="34" charset="0"/>
              </a:rPr>
              <a:t>HCW with BBV not performing EPPs</a:t>
            </a:r>
          </a:p>
          <a:p>
            <a:pPr marL="514350" indent="-514350">
              <a:buAutoNum type="arabicPeriod"/>
            </a:pPr>
            <a:r>
              <a:rPr lang="en-MY" sz="3600" dirty="0">
                <a:latin typeface="Abadi Extra Light" panose="020B0204020104020204" pitchFamily="34" charset="0"/>
              </a:rPr>
              <a:t>HCW living with Hepatitis B infection</a:t>
            </a:r>
          </a:p>
          <a:p>
            <a:pPr marL="514350" indent="-514350">
              <a:buAutoNum type="arabicPeriod"/>
            </a:pPr>
            <a:r>
              <a:rPr lang="en-MY" sz="3600" dirty="0">
                <a:latin typeface="Abadi Extra Light" panose="020B0204020104020204" pitchFamily="34" charset="0"/>
              </a:rPr>
              <a:t>HCW living with Hepatitis C infection</a:t>
            </a:r>
          </a:p>
          <a:p>
            <a:pPr marL="514350" indent="-514350">
              <a:buAutoNum type="arabicPeriod"/>
            </a:pPr>
            <a:r>
              <a:rPr lang="en-MY" sz="3600" dirty="0">
                <a:latin typeface="Abadi Extra Light" panose="020B0204020104020204" pitchFamily="34" charset="0"/>
              </a:rPr>
              <a:t>HCW living with Human Immunodeficiency Virus infection</a:t>
            </a:r>
          </a:p>
          <a:p>
            <a:pPr marL="514350" indent="-514350">
              <a:buAutoNum type="arabicPeriod"/>
            </a:pPr>
            <a:r>
              <a:rPr lang="en-MY" sz="3600" dirty="0">
                <a:latin typeface="Abadi Extra Light" panose="020B0204020104020204" pitchFamily="34" charset="0"/>
              </a:rPr>
              <a:t>Confidentiality concerning the HCW living with BBV</a:t>
            </a:r>
          </a:p>
          <a:p>
            <a:pPr marL="0" indent="0">
              <a:buNone/>
            </a:pPr>
            <a:endParaRPr lang="en-MY" dirty="0">
              <a:latin typeface="Abadi Extra Light" panose="020B0204020104020204" pitchFamily="34" charset="0"/>
            </a:endParaRPr>
          </a:p>
          <a:p>
            <a:pPr marL="0" indent="0">
              <a:buNone/>
            </a:pPr>
            <a:endParaRPr lang="en-MY" dirty="0">
              <a:latin typeface="Abadi Extra Light" panose="020B0204020104020204" pitchFamily="34" charset="0"/>
            </a:endParaRPr>
          </a:p>
          <a:p>
            <a:pPr marL="0" indent="0">
              <a:buNone/>
            </a:pPr>
            <a:endParaRPr lang="en-MY" dirty="0">
              <a:latin typeface="Abadi Extra Light" panose="020B0204020104020204" pitchFamily="34" charset="0"/>
            </a:endParaRPr>
          </a:p>
        </p:txBody>
      </p:sp>
    </p:spTree>
    <p:extLst>
      <p:ext uri="{BB962C8B-B14F-4D97-AF65-F5344CB8AC3E}">
        <p14:creationId xmlns:p14="http://schemas.microsoft.com/office/powerpoint/2010/main" val="2086594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DDF4-9B3A-B6DD-9FEA-8A18BA3FA3F6}"/>
              </a:ext>
            </a:extLst>
          </p:cNvPr>
          <p:cNvSpPr>
            <a:spLocks noGrp="1"/>
          </p:cNvSpPr>
          <p:nvPr>
            <p:ph type="title"/>
          </p:nvPr>
        </p:nvSpPr>
        <p:spPr>
          <a:xfrm>
            <a:off x="838200" y="519112"/>
            <a:ext cx="10515600" cy="1325563"/>
          </a:xfrm>
        </p:spPr>
        <p:txBody>
          <a:bodyPr/>
          <a:lstStyle/>
          <a:p>
            <a:r>
              <a:rPr lang="en-US" b="1" dirty="0"/>
              <a:t>Reference</a:t>
            </a:r>
            <a:endParaRPr lang="en-MY" b="1" dirty="0"/>
          </a:p>
        </p:txBody>
      </p:sp>
      <p:sp>
        <p:nvSpPr>
          <p:cNvPr id="3" name="Content Placeholder 2">
            <a:extLst>
              <a:ext uri="{FF2B5EF4-FFF2-40B4-BE49-F238E27FC236}">
                <a16:creationId xmlns:a16="http://schemas.microsoft.com/office/drawing/2014/main" id="{DA9F383D-2052-661B-3B4D-16B9C40BC2F9}"/>
              </a:ext>
            </a:extLst>
          </p:cNvPr>
          <p:cNvSpPr>
            <a:spLocks noGrp="1"/>
          </p:cNvSpPr>
          <p:nvPr>
            <p:ph idx="1"/>
          </p:nvPr>
        </p:nvSpPr>
        <p:spPr>
          <a:xfrm>
            <a:off x="838200" y="2120900"/>
            <a:ext cx="10515600" cy="4351338"/>
          </a:xfrm>
        </p:spPr>
        <p:txBody>
          <a:bodyPr>
            <a:normAutofit/>
          </a:bodyPr>
          <a:lstStyle/>
          <a:p>
            <a:r>
              <a:rPr lang="en-US" sz="2400" dirty="0"/>
              <a:t>Guideline on blood borne viral infections Malaysian Medical Council 2020</a:t>
            </a:r>
          </a:p>
          <a:p>
            <a:r>
              <a:rPr lang="en-US" sz="2400" dirty="0"/>
              <a:t>Australian National Guidelines for the management of healthcare workers living with blood borne viruses and healthcare workers who perform </a:t>
            </a:r>
            <a:r>
              <a:rPr lang="en-US" sz="2400" dirty="0" err="1"/>
              <a:t>wxposure</a:t>
            </a:r>
            <a:r>
              <a:rPr lang="en-US" sz="2400" dirty="0"/>
              <a:t> prone procedures at risk of exposure to blood borne viruses 2019</a:t>
            </a:r>
          </a:p>
          <a:p>
            <a:r>
              <a:rPr lang="en-US" sz="2400" dirty="0"/>
              <a:t>Integrated guidance on health clearance of healthcare workers and the management of healthcare workers living with bloodborne viruses (hepatitis B, hepatitis C and HIV) UK Advisory Panel for Healthcare Workers Living with Bloodborne Viruses (UKAP) 2021</a:t>
            </a:r>
          </a:p>
        </p:txBody>
      </p:sp>
    </p:spTree>
    <p:extLst>
      <p:ext uri="{BB962C8B-B14F-4D97-AF65-F5344CB8AC3E}">
        <p14:creationId xmlns:p14="http://schemas.microsoft.com/office/powerpoint/2010/main" val="329141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957A-A64F-7D78-2175-6B7A4646CBE3}"/>
              </a:ext>
            </a:extLst>
          </p:cNvPr>
          <p:cNvSpPr>
            <a:spLocks noGrp="1"/>
          </p:cNvSpPr>
          <p:nvPr>
            <p:ph type="title"/>
          </p:nvPr>
        </p:nvSpPr>
        <p:spPr>
          <a:xfrm>
            <a:off x="838200" y="600075"/>
            <a:ext cx="10515600" cy="1090613"/>
          </a:xfr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lstStyle/>
          <a:p>
            <a:r>
              <a:rPr lang="en-MY" dirty="0"/>
              <a:t>1. Objectives of the guideline </a:t>
            </a:r>
          </a:p>
        </p:txBody>
      </p:sp>
      <p:sp>
        <p:nvSpPr>
          <p:cNvPr id="3" name="Content Placeholder 2">
            <a:extLst>
              <a:ext uri="{FF2B5EF4-FFF2-40B4-BE49-F238E27FC236}">
                <a16:creationId xmlns:a16="http://schemas.microsoft.com/office/drawing/2014/main" id="{43623707-DC41-8760-18C8-E24B48954DF9}"/>
              </a:ext>
            </a:extLst>
          </p:cNvPr>
          <p:cNvSpPr>
            <a:spLocks noGrp="1"/>
          </p:cNvSpPr>
          <p:nvPr>
            <p:ph idx="1"/>
          </p:nvPr>
        </p:nvSpPr>
        <p:spPr>
          <a:xfrm>
            <a:off x="838200" y="2254250"/>
            <a:ext cx="10515600" cy="4351338"/>
          </a:xfrm>
        </p:spPr>
        <p:txBody>
          <a:bodyPr>
            <a:normAutofit/>
          </a:bodyPr>
          <a:lstStyle/>
          <a:p>
            <a:pPr marL="0" indent="0">
              <a:buNone/>
            </a:pPr>
            <a:r>
              <a:rPr lang="en-US" sz="2400" dirty="0"/>
              <a:t>1. Reduce the risk of medical practitioner to patient transmission of BBV.</a:t>
            </a:r>
          </a:p>
          <a:p>
            <a:pPr marL="0" indent="0">
              <a:buNone/>
            </a:pPr>
            <a:r>
              <a:rPr lang="en-US" sz="2400" dirty="0"/>
              <a:t>2. Promote voluntary testing and self-declaration of BBV infection amongst HCWs.</a:t>
            </a:r>
          </a:p>
          <a:p>
            <a:pPr marL="0" indent="0">
              <a:buNone/>
            </a:pPr>
            <a:r>
              <a:rPr lang="en-US" sz="2400" dirty="0"/>
              <a:t>3. Retain medical practitioner in the workforce and reduce adverse social and </a:t>
            </a:r>
          </a:p>
          <a:p>
            <a:pPr marL="0" indent="0">
              <a:buNone/>
            </a:pPr>
            <a:r>
              <a:rPr lang="en-US" sz="2400" dirty="0"/>
              <a:t>    professional impact on HCWs living with BBV.</a:t>
            </a:r>
          </a:p>
          <a:p>
            <a:pPr marL="0" indent="0">
              <a:buNone/>
            </a:pPr>
            <a:r>
              <a:rPr lang="en-US" sz="2400" dirty="0"/>
              <a:t>4. Decrease the need for patient notification exercises.</a:t>
            </a:r>
            <a:endParaRPr lang="en-MY" sz="2400" dirty="0"/>
          </a:p>
        </p:txBody>
      </p:sp>
    </p:spTree>
    <p:extLst>
      <p:ext uri="{BB962C8B-B14F-4D97-AF65-F5344CB8AC3E}">
        <p14:creationId xmlns:p14="http://schemas.microsoft.com/office/powerpoint/2010/main" val="156707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8AEC-E310-3C8C-B901-37F23FD6F6B5}"/>
              </a:ext>
            </a:extLst>
          </p:cNvPr>
          <p:cNvSpPr>
            <a:spLocks noGrp="1"/>
          </p:cNvSpPr>
          <p:nvPr>
            <p:ph type="title"/>
          </p:nvPr>
        </p:nvSpPr>
        <p:spPr>
          <a:xfrm>
            <a:off x="571058" y="555625"/>
            <a:ext cx="10868467" cy="954089"/>
          </a:xfr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noAutofit/>
          </a:bodyPr>
          <a:lstStyle/>
          <a:p>
            <a:br>
              <a:rPr lang="en-MY" sz="2800" dirty="0">
                <a:latin typeface="+mn-lt"/>
              </a:rPr>
            </a:br>
            <a:r>
              <a:rPr lang="en-MY" sz="2800" dirty="0">
                <a:latin typeface="+mn-lt"/>
              </a:rPr>
              <a:t> 2. Risk of BBV transmission per exposure in healthcare settings</a:t>
            </a:r>
            <a:br>
              <a:rPr lang="en-MY" sz="2800" dirty="0">
                <a:latin typeface="Abadi Extra Light" panose="020B0204020104020204" pitchFamily="34" charset="0"/>
              </a:rPr>
            </a:br>
            <a:endParaRPr lang="en-MY" sz="2800" dirty="0"/>
          </a:p>
        </p:txBody>
      </p:sp>
      <p:sp>
        <p:nvSpPr>
          <p:cNvPr id="3" name="Content Placeholder 2">
            <a:extLst>
              <a:ext uri="{FF2B5EF4-FFF2-40B4-BE49-F238E27FC236}">
                <a16:creationId xmlns:a16="http://schemas.microsoft.com/office/drawing/2014/main" id="{0B419526-1301-1BC2-21C7-4868671EEC42}"/>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A7CA8F3B-0B94-0C57-4990-7C23A06E7C77}"/>
              </a:ext>
            </a:extLst>
          </p:cNvPr>
          <p:cNvPicPr>
            <a:picLocks noChangeAspect="1"/>
          </p:cNvPicPr>
          <p:nvPr/>
        </p:nvPicPr>
        <p:blipFill>
          <a:blip r:embed="rId2"/>
          <a:stretch>
            <a:fillRect/>
          </a:stretch>
        </p:blipFill>
        <p:spPr>
          <a:xfrm>
            <a:off x="485333" y="1676107"/>
            <a:ext cx="11478067" cy="4816767"/>
          </a:xfrm>
          <a:prstGeom prst="rect">
            <a:avLst/>
          </a:prstGeom>
        </p:spPr>
      </p:pic>
    </p:spTree>
    <p:extLst>
      <p:ext uri="{BB962C8B-B14F-4D97-AF65-F5344CB8AC3E}">
        <p14:creationId xmlns:p14="http://schemas.microsoft.com/office/powerpoint/2010/main" val="306573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D5B8-3725-50F1-90EE-3A5DC67DDEA0}"/>
              </a:ext>
            </a:extLst>
          </p:cNvPr>
          <p:cNvSpPr>
            <a:spLocks noGrp="1"/>
          </p:cNvSpPr>
          <p:nvPr>
            <p:ph idx="1"/>
          </p:nvPr>
        </p:nvSpPr>
        <p:spPr>
          <a:xfrm>
            <a:off x="619125" y="1530350"/>
            <a:ext cx="11401425" cy="6254750"/>
          </a:xfrm>
        </p:spPr>
        <p:txBody>
          <a:bodyPr>
            <a:normAutofit/>
          </a:bodyPr>
          <a:lstStyle/>
          <a:p>
            <a:pPr marL="0" indent="0">
              <a:buNone/>
            </a:pPr>
            <a:r>
              <a:rPr lang="en-US" sz="1800" dirty="0"/>
              <a:t>• avoid contact with blood or body fluids </a:t>
            </a:r>
          </a:p>
          <a:p>
            <a:pPr marL="0" indent="0">
              <a:buNone/>
            </a:pPr>
            <a:r>
              <a:rPr lang="en-US" sz="1800" dirty="0"/>
              <a:t>• take all necessary precautions to prevent puncture wounds, cuts and abrasions in the presence of blood and body  </a:t>
            </a:r>
          </a:p>
          <a:p>
            <a:pPr marL="0" indent="0">
              <a:buNone/>
            </a:pPr>
            <a:r>
              <a:rPr lang="en-US" sz="1800" dirty="0"/>
              <a:t>   fluids </a:t>
            </a:r>
          </a:p>
          <a:p>
            <a:pPr marL="0" indent="0">
              <a:buNone/>
            </a:pPr>
            <a:r>
              <a:rPr lang="en-US" sz="1800" dirty="0"/>
              <a:t>• avoid use of, or exposure to, sharps when possible, and discard sharps directly into the sharps container immediately   </a:t>
            </a:r>
          </a:p>
          <a:p>
            <a:pPr marL="0" indent="0">
              <a:buNone/>
            </a:pPr>
            <a:r>
              <a:rPr lang="en-US" sz="1800" dirty="0"/>
              <a:t>   after use</a:t>
            </a:r>
          </a:p>
          <a:p>
            <a:pPr marL="0" indent="0">
              <a:buNone/>
            </a:pPr>
            <a:r>
              <a:rPr lang="en-US" sz="1800" dirty="0"/>
              <a:t>• protect all breaks in exposed skin by means of waterproof dressings and or gloves</a:t>
            </a:r>
          </a:p>
          <a:p>
            <a:pPr marL="0" indent="0">
              <a:buNone/>
            </a:pPr>
            <a:r>
              <a:rPr lang="en-US" sz="1800" dirty="0"/>
              <a:t>• protect the eyes and mouth by goggles or safety spectacles and a mask when splashing is a possibility</a:t>
            </a:r>
          </a:p>
          <a:p>
            <a:pPr marL="0" indent="0">
              <a:buNone/>
            </a:pPr>
            <a:r>
              <a:rPr lang="en-US" sz="1800" dirty="0"/>
              <a:t>• avoid contamination of the person or clothing by use of waterproof protective clothing, plastic apron</a:t>
            </a:r>
          </a:p>
          <a:p>
            <a:pPr marL="0" indent="0">
              <a:buNone/>
            </a:pPr>
            <a:r>
              <a:rPr lang="en-US" sz="1800" dirty="0"/>
              <a:t>• wear rubber boots or plastic disposable overshoes when the floor or ground is likely to be contaminated </a:t>
            </a:r>
          </a:p>
          <a:p>
            <a:pPr marL="0" indent="0">
              <a:buNone/>
            </a:pPr>
            <a:r>
              <a:rPr lang="en-US" sz="1800" dirty="0"/>
              <a:t>• apply good, basic hygiene practices, including hand-washing, before and after glove use, and to avoid hand-to-mouth  </a:t>
            </a:r>
          </a:p>
          <a:p>
            <a:pPr marL="0" indent="0">
              <a:buNone/>
            </a:pPr>
            <a:r>
              <a:rPr lang="en-US" sz="1800" dirty="0"/>
              <a:t>   or eye contact </a:t>
            </a:r>
          </a:p>
          <a:p>
            <a:pPr marL="0" indent="0">
              <a:buNone/>
            </a:pPr>
            <a:r>
              <a:rPr lang="en-US" sz="1800" dirty="0"/>
              <a:t>• control surface contamination by blood and body fluids by containment and appropriate decontamination procedures </a:t>
            </a:r>
          </a:p>
          <a:p>
            <a:pPr marL="0" indent="0">
              <a:buNone/>
            </a:pPr>
            <a:r>
              <a:rPr lang="en-US" sz="1800" dirty="0"/>
              <a:t>• dispose of all contaminated waste safely and refer to relevant guidance </a:t>
            </a:r>
            <a:endParaRPr lang="en-MY" sz="1800" dirty="0"/>
          </a:p>
        </p:txBody>
      </p:sp>
      <p:sp>
        <p:nvSpPr>
          <p:cNvPr id="4" name="Title 1">
            <a:extLst>
              <a:ext uri="{FF2B5EF4-FFF2-40B4-BE49-F238E27FC236}">
                <a16:creationId xmlns:a16="http://schemas.microsoft.com/office/drawing/2014/main" id="{71753A5F-7997-3346-1C95-AE6DB8428621}"/>
              </a:ext>
            </a:extLst>
          </p:cNvPr>
          <p:cNvSpPr>
            <a:spLocks noGrp="1"/>
          </p:cNvSpPr>
          <p:nvPr>
            <p:ph type="title"/>
          </p:nvPr>
        </p:nvSpPr>
        <p:spPr>
          <a:xfrm>
            <a:off x="619125" y="295277"/>
            <a:ext cx="10953750" cy="987423"/>
          </a:xfrm>
          <a:solidFill>
            <a:schemeClr val="accent1">
              <a:lumMod val="60000"/>
              <a:lumOff val="40000"/>
            </a:schemeClr>
          </a:solidFill>
        </p:spPr>
        <p:txBody>
          <a:bodyPr>
            <a:normAutofit/>
          </a:bodyPr>
          <a:lstStyle/>
          <a:p>
            <a:r>
              <a:rPr lang="en-US" sz="3200" dirty="0"/>
              <a:t>3. General measures to prevent occupational transmission of BBV</a:t>
            </a:r>
            <a:endParaRPr lang="en-MY" sz="3200" dirty="0"/>
          </a:p>
        </p:txBody>
      </p:sp>
    </p:spTree>
    <p:extLst>
      <p:ext uri="{BB962C8B-B14F-4D97-AF65-F5344CB8AC3E}">
        <p14:creationId xmlns:p14="http://schemas.microsoft.com/office/powerpoint/2010/main" val="235602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D711-D50C-5E4A-0D58-C61807090005}"/>
              </a:ext>
            </a:extLst>
          </p:cNvPr>
          <p:cNvSpPr>
            <a:spLocks noGrp="1"/>
          </p:cNvSpPr>
          <p:nvPr>
            <p:ph type="title"/>
          </p:nvPr>
        </p:nvSpPr>
        <p:spPr>
          <a:xfrm>
            <a:off x="838200" y="457200"/>
            <a:ext cx="10515600" cy="1233488"/>
          </a:xfrm>
          <a:solidFill>
            <a:srgbClr val="FFC000"/>
          </a:solidFill>
        </p:spPr>
        <p:txBody>
          <a:bodyPr/>
          <a:lstStyle/>
          <a:p>
            <a:r>
              <a:rPr lang="en-US" b="1" dirty="0"/>
              <a:t>4. Exposure prone procedures (EPPs)</a:t>
            </a:r>
            <a:endParaRPr lang="en-MY" b="1" dirty="0"/>
          </a:p>
        </p:txBody>
      </p:sp>
      <p:sp>
        <p:nvSpPr>
          <p:cNvPr id="3" name="Content Placeholder 2">
            <a:extLst>
              <a:ext uri="{FF2B5EF4-FFF2-40B4-BE49-F238E27FC236}">
                <a16:creationId xmlns:a16="http://schemas.microsoft.com/office/drawing/2014/main" id="{9356F070-C52C-74BB-6B7E-3536261A3CF7}"/>
              </a:ext>
            </a:extLst>
          </p:cNvPr>
          <p:cNvSpPr>
            <a:spLocks noGrp="1"/>
          </p:cNvSpPr>
          <p:nvPr>
            <p:ph idx="1"/>
          </p:nvPr>
        </p:nvSpPr>
        <p:spPr>
          <a:xfrm>
            <a:off x="838200" y="2049462"/>
            <a:ext cx="10515600" cy="4351338"/>
          </a:xfrm>
        </p:spPr>
        <p:txBody>
          <a:bodyPr>
            <a:normAutofit/>
          </a:bodyPr>
          <a:lstStyle/>
          <a:p>
            <a:r>
              <a:rPr lang="en-US" dirty="0"/>
              <a:t>Exposure prone procedures (EPPs) are procedures where there is a risk of injury to the HCW resulting in exposure of the patient’s open tissues to the blood of the HCW. </a:t>
            </a:r>
          </a:p>
          <a:p>
            <a:r>
              <a:rPr lang="en-US" dirty="0"/>
              <a:t>These procedures include those where the HCW’s hands (whether gloved or not) may be in contact with sharp instruments, needle tips or sharp tissues (spicules of bone or teeth) inside a patient’s open body cavity, wound or confined anatomical space where the hands or fingertips may not be completely visible at all times. </a:t>
            </a:r>
            <a:endParaRPr lang="en-MY" dirty="0"/>
          </a:p>
        </p:txBody>
      </p:sp>
    </p:spTree>
    <p:extLst>
      <p:ext uri="{BB962C8B-B14F-4D97-AF65-F5344CB8AC3E}">
        <p14:creationId xmlns:p14="http://schemas.microsoft.com/office/powerpoint/2010/main" val="56254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0408-5051-4B25-EE36-D9E43E730BA6}"/>
              </a:ext>
            </a:extLst>
          </p:cNvPr>
          <p:cNvSpPr>
            <a:spLocks noGrp="1"/>
          </p:cNvSpPr>
          <p:nvPr>
            <p:ph type="title"/>
          </p:nvPr>
        </p:nvSpPr>
        <p:spPr/>
        <p:txBody>
          <a:bodyPr/>
          <a:lstStyle/>
          <a:p>
            <a:endParaRPr lang="en-MY"/>
          </a:p>
        </p:txBody>
      </p:sp>
      <p:graphicFrame>
        <p:nvGraphicFramePr>
          <p:cNvPr id="4" name="Table 4">
            <a:extLst>
              <a:ext uri="{FF2B5EF4-FFF2-40B4-BE49-F238E27FC236}">
                <a16:creationId xmlns:a16="http://schemas.microsoft.com/office/drawing/2014/main" id="{82993E0A-2952-71D1-24F0-C44EA9A94B1E}"/>
              </a:ext>
            </a:extLst>
          </p:cNvPr>
          <p:cNvGraphicFramePr>
            <a:graphicFrameLocks noGrp="1"/>
          </p:cNvGraphicFramePr>
          <p:nvPr>
            <p:ph idx="1"/>
          </p:nvPr>
        </p:nvGraphicFramePr>
        <p:xfrm>
          <a:off x="576262" y="201295"/>
          <a:ext cx="11039476" cy="5394483"/>
        </p:xfrm>
        <a:graphic>
          <a:graphicData uri="http://schemas.openxmlformats.org/drawingml/2006/table">
            <a:tbl>
              <a:tblPr firstRow="1" bandRow="1">
                <a:tableStyleId>{5C22544A-7EE6-4342-B048-85BDC9FD1C3A}</a:tableStyleId>
              </a:tblPr>
              <a:tblGrid>
                <a:gridCol w="3238501">
                  <a:extLst>
                    <a:ext uri="{9D8B030D-6E8A-4147-A177-3AD203B41FA5}">
                      <a16:colId xmlns:a16="http://schemas.microsoft.com/office/drawing/2014/main" val="883989172"/>
                    </a:ext>
                  </a:extLst>
                </a:gridCol>
                <a:gridCol w="7800975">
                  <a:extLst>
                    <a:ext uri="{9D8B030D-6E8A-4147-A177-3AD203B41FA5}">
                      <a16:colId xmlns:a16="http://schemas.microsoft.com/office/drawing/2014/main" val="2834755449"/>
                    </a:ext>
                  </a:extLst>
                </a:gridCol>
              </a:tblGrid>
              <a:tr h="657225">
                <a:tc>
                  <a:txBody>
                    <a:bodyPr/>
                    <a:lstStyle/>
                    <a:p>
                      <a:r>
                        <a:rPr lang="en-MY" dirty="0"/>
                        <a:t>Discipline</a:t>
                      </a:r>
                    </a:p>
                  </a:txBody>
                  <a:tcPr/>
                </a:tc>
                <a:tc>
                  <a:txBody>
                    <a:bodyPr/>
                    <a:lstStyle/>
                    <a:p>
                      <a:r>
                        <a:rPr lang="en-MY" dirty="0"/>
                        <a:t>Examples</a:t>
                      </a:r>
                    </a:p>
                  </a:txBody>
                  <a:tcPr/>
                </a:tc>
                <a:extLst>
                  <a:ext uri="{0D108BD9-81ED-4DB2-BD59-A6C34878D82A}">
                    <a16:rowId xmlns:a16="http://schemas.microsoft.com/office/drawing/2014/main" val="4288698431"/>
                  </a:ext>
                </a:extLst>
              </a:tr>
              <a:tr h="786606">
                <a:tc>
                  <a:txBody>
                    <a:bodyPr/>
                    <a:lstStyle/>
                    <a:p>
                      <a:r>
                        <a:rPr lang="en-MY" dirty="0"/>
                        <a:t>Cardiothoracic surgery</a:t>
                      </a:r>
                    </a:p>
                  </a:txBody>
                  <a:tcPr/>
                </a:tc>
                <a:tc>
                  <a:txBody>
                    <a:bodyPr/>
                    <a:lstStyle/>
                    <a:p>
                      <a:r>
                        <a:rPr lang="en-MY" dirty="0"/>
                        <a:t>generally all cardiothoracic procedures</a:t>
                      </a:r>
                    </a:p>
                  </a:txBody>
                  <a:tcPr/>
                </a:tc>
                <a:extLst>
                  <a:ext uri="{0D108BD9-81ED-4DB2-BD59-A6C34878D82A}">
                    <a16:rowId xmlns:a16="http://schemas.microsoft.com/office/drawing/2014/main" val="2779472001"/>
                  </a:ext>
                </a:extLst>
              </a:tr>
              <a:tr h="786606">
                <a:tc>
                  <a:txBody>
                    <a:bodyPr/>
                    <a:lstStyle/>
                    <a:p>
                      <a:r>
                        <a:rPr lang="en-MY" dirty="0"/>
                        <a:t>Dentistry</a:t>
                      </a:r>
                    </a:p>
                  </a:txBody>
                  <a:tcPr/>
                </a:tc>
                <a:tc>
                  <a:txBody>
                    <a:bodyPr/>
                    <a:lstStyle/>
                    <a:p>
                      <a:r>
                        <a:rPr lang="en-US" dirty="0"/>
                        <a:t>maxillofacial surgery and oral surgical procedures, including the</a:t>
                      </a:r>
                    </a:p>
                    <a:p>
                      <a:r>
                        <a:rPr lang="en-US" dirty="0"/>
                        <a:t>extraction of teeth (but excluding extraction of highly mobile or exfoliating teeth),</a:t>
                      </a:r>
                    </a:p>
                    <a:p>
                      <a:r>
                        <a:rPr lang="en-US" dirty="0"/>
                        <a:t>periodontal surgical procedures, endodontic surgical procedures, implant surgical</a:t>
                      </a:r>
                    </a:p>
                    <a:p>
                      <a:r>
                        <a:rPr lang="en-US" dirty="0"/>
                        <a:t>procedures.</a:t>
                      </a:r>
                      <a:endParaRPr lang="en-MY" dirty="0"/>
                    </a:p>
                  </a:txBody>
                  <a:tcPr/>
                </a:tc>
                <a:extLst>
                  <a:ext uri="{0D108BD9-81ED-4DB2-BD59-A6C34878D82A}">
                    <a16:rowId xmlns:a16="http://schemas.microsoft.com/office/drawing/2014/main" val="2324482721"/>
                  </a:ext>
                </a:extLst>
              </a:tr>
              <a:tr h="786606">
                <a:tc>
                  <a:txBody>
                    <a:bodyPr/>
                    <a:lstStyle/>
                    <a:p>
                      <a:r>
                        <a:rPr lang="en-MY" dirty="0"/>
                        <a:t>Gynaecological surgery</a:t>
                      </a:r>
                    </a:p>
                  </a:txBody>
                  <a:tcPr/>
                </a:tc>
                <a:tc>
                  <a:txBody>
                    <a:bodyPr/>
                    <a:lstStyle/>
                    <a:p>
                      <a:r>
                        <a:rPr lang="en-US" dirty="0"/>
                        <a:t>perineal surgery, trans-vaginal surgery, and open</a:t>
                      </a:r>
                    </a:p>
                    <a:p>
                      <a:r>
                        <a:rPr lang="en-US" dirty="0"/>
                        <a:t>abdominal </a:t>
                      </a:r>
                      <a:r>
                        <a:rPr lang="en-US" dirty="0" err="1"/>
                        <a:t>gynaecological</a:t>
                      </a:r>
                      <a:r>
                        <a:rPr lang="en-US" dirty="0"/>
                        <a:t> surgery</a:t>
                      </a:r>
                      <a:endParaRPr lang="en-MY" dirty="0"/>
                    </a:p>
                  </a:txBody>
                  <a:tcPr/>
                </a:tc>
                <a:extLst>
                  <a:ext uri="{0D108BD9-81ED-4DB2-BD59-A6C34878D82A}">
                    <a16:rowId xmlns:a16="http://schemas.microsoft.com/office/drawing/2014/main" val="982833581"/>
                  </a:ext>
                </a:extLst>
              </a:tr>
              <a:tr h="786606">
                <a:tc>
                  <a:txBody>
                    <a:bodyPr/>
                    <a:lstStyle/>
                    <a:p>
                      <a:r>
                        <a:rPr lang="en-MY" dirty="0"/>
                        <a:t>Neurosurgery</a:t>
                      </a:r>
                    </a:p>
                  </a:txBody>
                  <a:tcPr/>
                </a:tc>
                <a:tc>
                  <a:txBody>
                    <a:bodyPr/>
                    <a:lstStyle/>
                    <a:p>
                      <a:r>
                        <a:rPr lang="en-US" dirty="0"/>
                        <a:t>exposure to sharp bone fragments e.g. trauma and some</a:t>
                      </a:r>
                    </a:p>
                    <a:p>
                      <a:r>
                        <a:rPr lang="en-US" dirty="0"/>
                        <a:t>spinal surgery.</a:t>
                      </a:r>
                      <a:endParaRPr lang="en-MY" dirty="0"/>
                    </a:p>
                  </a:txBody>
                  <a:tcPr/>
                </a:tc>
                <a:extLst>
                  <a:ext uri="{0D108BD9-81ED-4DB2-BD59-A6C34878D82A}">
                    <a16:rowId xmlns:a16="http://schemas.microsoft.com/office/drawing/2014/main" val="2452414851"/>
                  </a:ext>
                </a:extLst>
              </a:tr>
              <a:tr h="786606">
                <a:tc>
                  <a:txBody>
                    <a:bodyPr/>
                    <a:lstStyle/>
                    <a:p>
                      <a:r>
                        <a:rPr lang="en-MY" dirty="0"/>
                        <a:t>Obstetric or midwifery procedures</a:t>
                      </a:r>
                    </a:p>
                  </a:txBody>
                  <a:tcPr/>
                </a:tc>
                <a:tc>
                  <a:txBody>
                    <a:bodyPr/>
                    <a:lstStyle/>
                    <a:p>
                      <a:r>
                        <a:rPr lang="en-US" dirty="0"/>
                        <a:t>procedures: including caesarean birth, instrumental birth,</a:t>
                      </a:r>
                    </a:p>
                    <a:p>
                      <a:r>
                        <a:rPr lang="en-US" dirty="0"/>
                        <a:t>infiltration of the perineum with local </a:t>
                      </a:r>
                      <a:r>
                        <a:rPr lang="en-US" dirty="0" err="1"/>
                        <a:t>anaesthetic</a:t>
                      </a:r>
                      <a:r>
                        <a:rPr lang="en-US" dirty="0"/>
                        <a:t>, episiotomy, repair of an episiotomy or perineal/vaginal tear, application of a fetal scalp electrode, and fetal blood sampling.</a:t>
                      </a:r>
                      <a:endParaRPr lang="en-MY" dirty="0"/>
                    </a:p>
                  </a:txBody>
                  <a:tcPr/>
                </a:tc>
                <a:extLst>
                  <a:ext uri="{0D108BD9-81ED-4DB2-BD59-A6C34878D82A}">
                    <a16:rowId xmlns:a16="http://schemas.microsoft.com/office/drawing/2014/main" val="2371768531"/>
                  </a:ext>
                </a:extLst>
              </a:tr>
            </a:tbl>
          </a:graphicData>
        </a:graphic>
      </p:graphicFrame>
      <p:sp>
        <p:nvSpPr>
          <p:cNvPr id="5" name="TextBox 4">
            <a:extLst>
              <a:ext uri="{FF2B5EF4-FFF2-40B4-BE49-F238E27FC236}">
                <a16:creationId xmlns:a16="http://schemas.microsoft.com/office/drawing/2014/main" id="{C2C879F6-C858-F2FF-063C-5D89C36C191B}"/>
              </a:ext>
            </a:extLst>
          </p:cNvPr>
          <p:cNvSpPr txBox="1"/>
          <p:nvPr/>
        </p:nvSpPr>
        <p:spPr>
          <a:xfrm>
            <a:off x="576262" y="5908100"/>
            <a:ext cx="11039476" cy="584775"/>
          </a:xfrm>
          <a:prstGeom prst="rect">
            <a:avLst/>
          </a:prstGeom>
          <a:noFill/>
        </p:spPr>
        <p:txBody>
          <a:bodyPr wrap="square">
            <a:spAutoFit/>
          </a:bodyPr>
          <a:lstStyle/>
          <a:p>
            <a:pPr marL="0" indent="0">
              <a:buNone/>
            </a:pPr>
            <a:r>
              <a:rPr lang="en-US" sz="1600" i="1" dirty="0"/>
              <a:t>These lists are intended as guidance and do not cover all eventualities and must be interpreted with caution. The relevant specialist body can provide more detailed information about what procedures are considered exposure prone in their specialties</a:t>
            </a:r>
            <a:endParaRPr lang="en-MY" sz="1600" i="1" dirty="0"/>
          </a:p>
        </p:txBody>
      </p:sp>
    </p:spTree>
    <p:extLst>
      <p:ext uri="{BB962C8B-B14F-4D97-AF65-F5344CB8AC3E}">
        <p14:creationId xmlns:p14="http://schemas.microsoft.com/office/powerpoint/2010/main" val="310164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7F39C33-2E66-8C62-4F43-5F18CD851218}"/>
              </a:ext>
            </a:extLst>
          </p:cNvPr>
          <p:cNvGraphicFramePr>
            <a:graphicFrameLocks/>
          </p:cNvGraphicFramePr>
          <p:nvPr/>
        </p:nvGraphicFramePr>
        <p:xfrm>
          <a:off x="576262" y="282417"/>
          <a:ext cx="11039476" cy="5523864"/>
        </p:xfrm>
        <a:graphic>
          <a:graphicData uri="http://schemas.openxmlformats.org/drawingml/2006/table">
            <a:tbl>
              <a:tblPr firstRow="1" bandRow="1">
                <a:tableStyleId>{5C22544A-7EE6-4342-B048-85BDC9FD1C3A}</a:tableStyleId>
              </a:tblPr>
              <a:tblGrid>
                <a:gridCol w="3238501">
                  <a:extLst>
                    <a:ext uri="{9D8B030D-6E8A-4147-A177-3AD203B41FA5}">
                      <a16:colId xmlns:a16="http://schemas.microsoft.com/office/drawing/2014/main" val="883989172"/>
                    </a:ext>
                  </a:extLst>
                </a:gridCol>
                <a:gridCol w="7800975">
                  <a:extLst>
                    <a:ext uri="{9D8B030D-6E8A-4147-A177-3AD203B41FA5}">
                      <a16:colId xmlns:a16="http://schemas.microsoft.com/office/drawing/2014/main" val="2834755449"/>
                    </a:ext>
                  </a:extLst>
                </a:gridCol>
              </a:tblGrid>
              <a:tr h="786606">
                <a:tc>
                  <a:txBody>
                    <a:bodyPr/>
                    <a:lstStyle/>
                    <a:p>
                      <a:r>
                        <a:rPr lang="en-MY" dirty="0"/>
                        <a:t>Discipline</a:t>
                      </a:r>
                    </a:p>
                  </a:txBody>
                  <a:tcPr/>
                </a:tc>
                <a:tc>
                  <a:txBody>
                    <a:bodyPr/>
                    <a:lstStyle/>
                    <a:p>
                      <a:r>
                        <a:rPr lang="en-MY" dirty="0"/>
                        <a:t>Examples </a:t>
                      </a:r>
                    </a:p>
                  </a:txBody>
                  <a:tcPr/>
                </a:tc>
                <a:extLst>
                  <a:ext uri="{0D108BD9-81ED-4DB2-BD59-A6C34878D82A}">
                    <a16:rowId xmlns:a16="http://schemas.microsoft.com/office/drawing/2014/main" val="4288698431"/>
                  </a:ext>
                </a:extLst>
              </a:tr>
              <a:tr h="786606">
                <a:tc>
                  <a:txBody>
                    <a:bodyPr/>
                    <a:lstStyle/>
                    <a:p>
                      <a:r>
                        <a:rPr lang="en-MY" dirty="0"/>
                        <a:t>Open surgical procedures</a:t>
                      </a:r>
                    </a:p>
                  </a:txBody>
                  <a:tcPr/>
                </a:tc>
                <a:tc>
                  <a:txBody>
                    <a:bodyPr/>
                    <a:lstStyle/>
                    <a:p>
                      <a:r>
                        <a:rPr lang="en-US" dirty="0"/>
                        <a:t>open abdominal or thoracic general surgery, open</a:t>
                      </a:r>
                    </a:p>
                    <a:p>
                      <a:r>
                        <a:rPr lang="en-US" dirty="0"/>
                        <a:t>abdominal or thoracic vascular surgery and open urological procedures</a:t>
                      </a:r>
                      <a:endParaRPr lang="en-MY" dirty="0"/>
                    </a:p>
                  </a:txBody>
                  <a:tcPr/>
                </a:tc>
                <a:extLst>
                  <a:ext uri="{0D108BD9-81ED-4DB2-BD59-A6C34878D82A}">
                    <a16:rowId xmlns:a16="http://schemas.microsoft.com/office/drawing/2014/main" val="3566519274"/>
                  </a:ext>
                </a:extLst>
              </a:tr>
              <a:tr h="786606">
                <a:tc>
                  <a:txBody>
                    <a:bodyPr/>
                    <a:lstStyle/>
                    <a:p>
                      <a:r>
                        <a:rPr lang="en-MY" dirty="0"/>
                        <a:t>Orthopaedic procedures</a:t>
                      </a:r>
                    </a:p>
                  </a:txBody>
                  <a:tcPr/>
                </a:tc>
                <a:tc>
                  <a:txBody>
                    <a:bodyPr/>
                    <a:lstStyle/>
                    <a:p>
                      <a:r>
                        <a:rPr lang="en-US" dirty="0"/>
                        <a:t>cutting or fixation of bones or the distant transfer of tissues from a second site (such as in a thumb reconstruction),</a:t>
                      </a:r>
                    </a:p>
                    <a:p>
                      <a:r>
                        <a:rPr lang="en-US" dirty="0"/>
                        <a:t>open surgical procedures where there is the possibility of bone fragments and/or</a:t>
                      </a:r>
                    </a:p>
                    <a:p>
                      <a:r>
                        <a:rPr lang="en-US" dirty="0"/>
                        <a:t>bone spicules, mechanical drilling, or the procedure involves deep tunneling</a:t>
                      </a:r>
                    </a:p>
                    <a:p>
                      <a:r>
                        <a:rPr lang="en-US" dirty="0"/>
                        <a:t>using sharp instruments.</a:t>
                      </a:r>
                      <a:endParaRPr lang="en-MY" dirty="0"/>
                    </a:p>
                  </a:txBody>
                  <a:tcPr/>
                </a:tc>
                <a:extLst>
                  <a:ext uri="{0D108BD9-81ED-4DB2-BD59-A6C34878D82A}">
                    <a16:rowId xmlns:a16="http://schemas.microsoft.com/office/drawing/2014/main" val="2779472001"/>
                  </a:ext>
                </a:extLst>
              </a:tr>
              <a:tr h="786606">
                <a:tc>
                  <a:txBody>
                    <a:bodyPr/>
                    <a:lstStyle/>
                    <a:p>
                      <a:r>
                        <a:rPr lang="en-US" dirty="0"/>
                        <a:t>Otolaryngology, head and neck surgery</a:t>
                      </a:r>
                      <a:endParaRPr lang="en-MY" dirty="0"/>
                    </a:p>
                  </a:txBody>
                  <a:tcPr/>
                </a:tc>
                <a:tc>
                  <a:txBody>
                    <a:bodyPr/>
                    <a:lstStyle/>
                    <a:p>
                      <a:r>
                        <a:rPr lang="en-US" dirty="0"/>
                        <a:t>in particular bony facial reconstructive surgery</a:t>
                      </a:r>
                    </a:p>
                    <a:p>
                      <a:r>
                        <a:rPr lang="en-US" dirty="0"/>
                        <a:t>(elective or after trauma)</a:t>
                      </a:r>
                      <a:endParaRPr lang="en-MY" dirty="0"/>
                    </a:p>
                  </a:txBody>
                  <a:tcPr/>
                </a:tc>
                <a:extLst>
                  <a:ext uri="{0D108BD9-81ED-4DB2-BD59-A6C34878D82A}">
                    <a16:rowId xmlns:a16="http://schemas.microsoft.com/office/drawing/2014/main" val="2324482721"/>
                  </a:ext>
                </a:extLst>
              </a:tr>
              <a:tr h="786606">
                <a:tc>
                  <a:txBody>
                    <a:bodyPr/>
                    <a:lstStyle/>
                    <a:p>
                      <a:r>
                        <a:rPr lang="en-MY" dirty="0"/>
                        <a:t>Plastic surgery</a:t>
                      </a:r>
                    </a:p>
                  </a:txBody>
                  <a:tcPr/>
                </a:tc>
                <a:tc>
                  <a:txBody>
                    <a:bodyPr/>
                    <a:lstStyle/>
                    <a:p>
                      <a:r>
                        <a:rPr lang="en-US" dirty="0"/>
                        <a:t>extensive cosmetic procedures that involve bony reconstruction or free tissue transfer involving bone or in the thorax.</a:t>
                      </a:r>
                      <a:endParaRPr lang="en-MY" dirty="0"/>
                    </a:p>
                  </a:txBody>
                  <a:tcPr/>
                </a:tc>
                <a:extLst>
                  <a:ext uri="{0D108BD9-81ED-4DB2-BD59-A6C34878D82A}">
                    <a16:rowId xmlns:a16="http://schemas.microsoft.com/office/drawing/2014/main" val="982833581"/>
                  </a:ext>
                </a:extLst>
              </a:tr>
              <a:tr h="786606">
                <a:tc>
                  <a:txBody>
                    <a:bodyPr/>
                    <a:lstStyle/>
                    <a:p>
                      <a:r>
                        <a:rPr lang="en-MY" dirty="0"/>
                        <a:t>Trauma</a:t>
                      </a:r>
                    </a:p>
                  </a:txBody>
                  <a:tcPr/>
                </a:tc>
                <a:tc>
                  <a:txBody>
                    <a:bodyPr/>
                    <a:lstStyle/>
                    <a:p>
                      <a:r>
                        <a:rPr lang="en-US" dirty="0"/>
                        <a:t>open head injuries, facial and jaw fracture reductions, extensive soft</a:t>
                      </a:r>
                    </a:p>
                    <a:p>
                      <a:r>
                        <a:rPr lang="en-US" dirty="0"/>
                        <a:t>tissue trauma, rectal examination in the presence of suspected pelvic fracture, deep suturing to arrest </a:t>
                      </a:r>
                      <a:r>
                        <a:rPr lang="en-US" dirty="0" err="1"/>
                        <a:t>haemorrhage</a:t>
                      </a:r>
                      <a:r>
                        <a:rPr lang="en-US" dirty="0"/>
                        <a:t> and internal cardiac massage</a:t>
                      </a:r>
                      <a:endParaRPr lang="en-MY" dirty="0"/>
                    </a:p>
                  </a:txBody>
                  <a:tcPr/>
                </a:tc>
                <a:extLst>
                  <a:ext uri="{0D108BD9-81ED-4DB2-BD59-A6C34878D82A}">
                    <a16:rowId xmlns:a16="http://schemas.microsoft.com/office/drawing/2014/main" val="2452414851"/>
                  </a:ext>
                </a:extLst>
              </a:tr>
            </a:tbl>
          </a:graphicData>
        </a:graphic>
      </p:graphicFrame>
      <p:sp>
        <p:nvSpPr>
          <p:cNvPr id="7" name="TextBox 6">
            <a:extLst>
              <a:ext uri="{FF2B5EF4-FFF2-40B4-BE49-F238E27FC236}">
                <a16:creationId xmlns:a16="http://schemas.microsoft.com/office/drawing/2014/main" id="{A089FD6C-EA51-C704-00CA-3D5B061FBC36}"/>
              </a:ext>
            </a:extLst>
          </p:cNvPr>
          <p:cNvSpPr txBox="1"/>
          <p:nvPr/>
        </p:nvSpPr>
        <p:spPr>
          <a:xfrm>
            <a:off x="576262" y="5990808"/>
            <a:ext cx="11039476" cy="584775"/>
          </a:xfrm>
          <a:prstGeom prst="rect">
            <a:avLst/>
          </a:prstGeom>
          <a:noFill/>
        </p:spPr>
        <p:txBody>
          <a:bodyPr wrap="square">
            <a:spAutoFit/>
          </a:bodyPr>
          <a:lstStyle/>
          <a:p>
            <a:pPr marL="0" indent="0">
              <a:buNone/>
            </a:pPr>
            <a:r>
              <a:rPr lang="en-US" sz="1600" i="1" dirty="0"/>
              <a:t>These lists are intended as guidance and do not cover all eventualities and must be interpreted with caution. The relevant specialist body can provide more detailed information about what procedures are considered exposure prone in their specialties</a:t>
            </a:r>
            <a:endParaRPr lang="en-MY" sz="1600" i="1" dirty="0"/>
          </a:p>
        </p:txBody>
      </p:sp>
    </p:spTree>
    <p:extLst>
      <p:ext uri="{BB962C8B-B14F-4D97-AF65-F5344CB8AC3E}">
        <p14:creationId xmlns:p14="http://schemas.microsoft.com/office/powerpoint/2010/main" val="4064346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2598</Words>
  <Application>Microsoft Office PowerPoint</Application>
  <PresentationFormat>Widescreen</PresentationFormat>
  <Paragraphs>185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Abadi Extra Light</vt:lpstr>
      <vt:lpstr>Amasis MT Pro Black</vt:lpstr>
      <vt:lpstr>Arial</vt:lpstr>
      <vt:lpstr>Calibri</vt:lpstr>
      <vt:lpstr>Calibri Light</vt:lpstr>
      <vt:lpstr>Office Theme</vt:lpstr>
      <vt:lpstr>Guideline on Blood Borne  Virus Infections </vt:lpstr>
      <vt:lpstr>Introduction</vt:lpstr>
      <vt:lpstr>Outline</vt:lpstr>
      <vt:lpstr>1. Objectives of the guideline </vt:lpstr>
      <vt:lpstr>  2. Risk of BBV transmission per exposure in healthcare settings </vt:lpstr>
      <vt:lpstr>3. General measures to prevent occupational transmission of BBV</vt:lpstr>
      <vt:lpstr>4. Exposure prone procedures (EPPs)</vt:lpstr>
      <vt:lpstr>PowerPoint Presentation</vt:lpstr>
      <vt:lpstr>PowerPoint Presentation</vt:lpstr>
      <vt:lpstr>Examples of procedures which are not EPPs</vt:lpstr>
      <vt:lpstr>Examples of procedures that are generally considered to be non-EPP but have the potential to escalate to open or trauma procedures</vt:lpstr>
      <vt:lpstr>  5. The responsibilities of HCW</vt:lpstr>
      <vt:lpstr>  Responsibilities of the HCW with a BBV who      perform EPP</vt:lpstr>
      <vt:lpstr>  6. Procedures to be adopted by a HCW with suspected         or confirmed BBV Infection</vt:lpstr>
      <vt:lpstr>  7. Responsibilities of the HCW’s treating        physician</vt:lpstr>
      <vt:lpstr>PowerPoint Presentation</vt:lpstr>
      <vt:lpstr>  8. Responsibilities of the Fitness to Practice (FTP)          Committee</vt:lpstr>
      <vt:lpstr>9. HCWs with BBV (Hepatitis B, Hepatitis C,       HIV) not performing EPPs</vt:lpstr>
      <vt:lpstr> 10. HCW with HBV infection</vt:lpstr>
      <vt:lpstr>Initial health clearance for HCW with HBV who wish to perform EPPs</vt:lpstr>
      <vt:lpstr>PowerPoint Presentation</vt:lpstr>
      <vt:lpstr> 11. HCW with HCV infection</vt:lpstr>
      <vt:lpstr>Initial health clearance for HCW with Hep C who wish to perform EPPs </vt:lpstr>
      <vt:lpstr>PowerPoint Presentation</vt:lpstr>
      <vt:lpstr> 12. HCW with HIV infection</vt:lpstr>
      <vt:lpstr>Initial health clearance for HCW with HIV who wish to perform EPPs</vt:lpstr>
      <vt:lpstr>PowerPoint Presentation</vt:lpstr>
      <vt:lpstr>PowerPoint Presentation</vt:lpstr>
      <vt:lpstr>13. Confidentiality concerning the HCW living with BBV</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on Blood Borne  Virus Infections</dc:title>
  <dc:creator>guanhl</dc:creator>
  <cp:lastModifiedBy>guanhl</cp:lastModifiedBy>
  <cp:revision>5</cp:revision>
  <dcterms:created xsi:type="dcterms:W3CDTF">2022-08-30T12:22:33Z</dcterms:created>
  <dcterms:modified xsi:type="dcterms:W3CDTF">2022-08-31T09:57:30Z</dcterms:modified>
</cp:coreProperties>
</file>